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91" r:id="rId7"/>
    <p:sldId id="272" r:id="rId8"/>
    <p:sldId id="273" r:id="rId9"/>
    <p:sldId id="274" r:id="rId10"/>
    <p:sldId id="275" r:id="rId11"/>
    <p:sldId id="276" r:id="rId12"/>
    <p:sldId id="277" r:id="rId13"/>
    <p:sldId id="278" r:id="rId14"/>
    <p:sldId id="279" r:id="rId15"/>
    <p:sldId id="280" r:id="rId16"/>
    <p:sldId id="281" r:id="rId17"/>
    <p:sldId id="292" r:id="rId18"/>
    <p:sldId id="282" r:id="rId19"/>
    <p:sldId id="293" r:id="rId20"/>
    <p:sldId id="294" r:id="rId21"/>
    <p:sldId id="283" r:id="rId22"/>
    <p:sldId id="296" r:id="rId23"/>
    <p:sldId id="284" r:id="rId24"/>
    <p:sldId id="268" r:id="rId25"/>
    <p:sldId id="269" r:id="rId26"/>
    <p:sldId id="285" r:id="rId27"/>
    <p:sldId id="262" r:id="rId28"/>
    <p:sldId id="297" r:id="rId29"/>
    <p:sldId id="258" r:id="rId30"/>
    <p:sldId id="298" r:id="rId31"/>
    <p:sldId id="300" r:id="rId32"/>
    <p:sldId id="257" r:id="rId33"/>
    <p:sldId id="289" r:id="rId34"/>
    <p:sldId id="290" r:id="rId35"/>
    <p:sldId id="270" r:id="rId36"/>
  </p:sldIdLst>
  <p:sldSz cx="9144000" cy="6858000" type="screen4x3"/>
  <p:notesSz cx="6834188"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585CE20-EB8C-4FDE-B193-54D8047EBC36}" type="datetimeFigureOut">
              <a:rPr lang="en-US" smtClean="0"/>
              <a:pPr/>
              <a:t>4/29/2013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65084A2-F313-4F88-BD6A-3E5635EBBD3C}"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585CE20-EB8C-4FDE-B193-54D8047EBC36}" type="datetimeFigureOut">
              <a:rPr lang="en-US" smtClean="0"/>
              <a:pPr/>
              <a:t>4/29/2013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65084A2-F313-4F88-BD6A-3E5635EBBD3C}"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585CE20-EB8C-4FDE-B193-54D8047EBC36}" type="datetimeFigureOut">
              <a:rPr lang="en-US" smtClean="0"/>
              <a:pPr/>
              <a:t>4/29/2013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65084A2-F313-4F88-BD6A-3E5635EBBD3C}"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585CE20-EB8C-4FDE-B193-54D8047EBC36}" type="datetimeFigureOut">
              <a:rPr lang="en-US" smtClean="0"/>
              <a:pPr/>
              <a:t>4/29/2013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65084A2-F313-4F88-BD6A-3E5635EBBD3C}"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5CE20-EB8C-4FDE-B193-54D8047EBC36}" type="datetimeFigureOut">
              <a:rPr lang="en-US" smtClean="0"/>
              <a:pPr/>
              <a:t>4/29/2013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65084A2-F313-4F88-BD6A-3E5635EBBD3C}"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585CE20-EB8C-4FDE-B193-54D8047EBC36}" type="datetimeFigureOut">
              <a:rPr lang="en-US" smtClean="0"/>
              <a:pPr/>
              <a:t>4/29/2013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65084A2-F313-4F88-BD6A-3E5635EBBD3C}"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585CE20-EB8C-4FDE-B193-54D8047EBC36}" type="datetimeFigureOut">
              <a:rPr lang="en-US" smtClean="0"/>
              <a:pPr/>
              <a:t>4/29/2013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65084A2-F313-4F88-BD6A-3E5635EBBD3C}"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585CE20-EB8C-4FDE-B193-54D8047EBC36}" type="datetimeFigureOut">
              <a:rPr lang="en-US" smtClean="0"/>
              <a:pPr/>
              <a:t>4/29/2013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65084A2-F313-4F88-BD6A-3E5635EBBD3C}"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5CE20-EB8C-4FDE-B193-54D8047EBC36}" type="datetimeFigureOut">
              <a:rPr lang="en-US" smtClean="0"/>
              <a:pPr/>
              <a:t>4/29/2013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65084A2-F313-4F88-BD6A-3E5635EBBD3C}"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5CE20-EB8C-4FDE-B193-54D8047EBC36}" type="datetimeFigureOut">
              <a:rPr lang="en-US" smtClean="0"/>
              <a:pPr/>
              <a:t>4/29/2013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65084A2-F313-4F88-BD6A-3E5635EBBD3C}"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5CE20-EB8C-4FDE-B193-54D8047EBC36}" type="datetimeFigureOut">
              <a:rPr lang="en-US" smtClean="0"/>
              <a:pPr/>
              <a:t>4/29/2013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65084A2-F313-4F88-BD6A-3E5635EBBD3C}"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5CE20-EB8C-4FDE-B193-54D8047EBC36}" type="datetimeFigureOut">
              <a:rPr lang="en-US" smtClean="0"/>
              <a:pPr/>
              <a:t>4/29/2013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084A2-F313-4F88-BD6A-3E5635EBBD3C}"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roache\Local Settings\Temporary Internet Files\Content.IE5\D6ZJDT3X\MP900446406[1].jpg"/>
          <p:cNvPicPr>
            <a:picLocks noChangeAspect="1" noChangeArrowheads="1"/>
          </p:cNvPicPr>
          <p:nvPr/>
        </p:nvPicPr>
        <p:blipFill>
          <a:blip r:embed="rId2" cstate="print"/>
          <a:srcRect/>
          <a:stretch>
            <a:fillRect/>
          </a:stretch>
        </p:blipFill>
        <p:spPr bwMode="auto">
          <a:xfrm>
            <a:off x="0" y="-1"/>
            <a:ext cx="5214942" cy="7265399"/>
          </a:xfrm>
          <a:prstGeom prst="rect">
            <a:avLst/>
          </a:prstGeom>
          <a:noFill/>
        </p:spPr>
      </p:pic>
      <p:sp>
        <p:nvSpPr>
          <p:cNvPr id="5" name="TextBox 4"/>
          <p:cNvSpPr txBox="1"/>
          <p:nvPr/>
        </p:nvSpPr>
        <p:spPr>
          <a:xfrm>
            <a:off x="5214942" y="0"/>
            <a:ext cx="3929058" cy="2185214"/>
          </a:xfrm>
          <a:prstGeom prst="rect">
            <a:avLst/>
          </a:prstGeom>
          <a:solidFill>
            <a:schemeClr val="tx2">
              <a:lumMod val="60000"/>
              <a:lumOff val="40000"/>
            </a:schemeClr>
          </a:solidFill>
        </p:spPr>
        <p:txBody>
          <a:bodyPr wrap="square" rtlCol="0">
            <a:spAutoFit/>
          </a:bodyPr>
          <a:lstStyle/>
          <a:p>
            <a:pPr algn="ctr"/>
            <a:endParaRPr lang="en-AU" sz="3600" dirty="0" smtClean="0">
              <a:latin typeface="Algerian" pitchFamily="82" charset="0"/>
            </a:endParaRPr>
          </a:p>
          <a:p>
            <a:pPr algn="ctr"/>
            <a:r>
              <a:rPr lang="en-AU" sz="3600" dirty="0" smtClean="0">
                <a:latin typeface="Algerian" pitchFamily="82" charset="0"/>
              </a:rPr>
              <a:t>May is the Month of Mary</a:t>
            </a:r>
          </a:p>
          <a:p>
            <a:endParaRPr lang="en-AU" sz="2800" dirty="0">
              <a:latin typeface="Algerian" pitchFamily="82" charset="0"/>
            </a:endParaRPr>
          </a:p>
        </p:txBody>
      </p:sp>
      <p:sp>
        <p:nvSpPr>
          <p:cNvPr id="6" name="TextBox 5"/>
          <p:cNvSpPr txBox="1"/>
          <p:nvPr/>
        </p:nvSpPr>
        <p:spPr>
          <a:xfrm>
            <a:off x="5393521" y="2348880"/>
            <a:ext cx="3571900" cy="3785652"/>
          </a:xfrm>
          <a:prstGeom prst="rect">
            <a:avLst/>
          </a:prstGeom>
          <a:noFill/>
        </p:spPr>
        <p:txBody>
          <a:bodyPr wrap="square" rtlCol="0">
            <a:spAutoFit/>
          </a:bodyPr>
          <a:lstStyle/>
          <a:p>
            <a:endParaRPr lang="en-AU" sz="3200" dirty="0" smtClean="0">
              <a:latin typeface="Arial" pitchFamily="34" charset="0"/>
              <a:cs typeface="Arial" pitchFamily="34" charset="0"/>
            </a:endParaRPr>
          </a:p>
          <a:p>
            <a:r>
              <a:rPr lang="en-AU" sz="2800" dirty="0" smtClean="0">
                <a:latin typeface="Arial" pitchFamily="34" charset="0"/>
                <a:cs typeface="Arial" pitchFamily="34" charset="0"/>
              </a:rPr>
              <a:t>There is  Catholic practice of assigning a special devotion to each month. </a:t>
            </a:r>
            <a:r>
              <a:rPr lang="en-AU" sz="2800" b="1" dirty="0" smtClean="0">
                <a:latin typeface="Arial" pitchFamily="34" charset="0"/>
                <a:cs typeface="Arial" pitchFamily="34" charset="0"/>
              </a:rPr>
              <a:t>May</a:t>
            </a:r>
            <a:r>
              <a:rPr lang="en-AU" sz="2800" dirty="0" smtClean="0">
                <a:latin typeface="Arial" pitchFamily="34" charset="0"/>
                <a:cs typeface="Arial" pitchFamily="34" charset="0"/>
              </a:rPr>
              <a:t> is the month where we remember Jesus’ mother </a:t>
            </a:r>
            <a:r>
              <a:rPr lang="en-AU" sz="2800" b="1" dirty="0" smtClean="0">
                <a:latin typeface="Arial" pitchFamily="34" charset="0"/>
                <a:cs typeface="Arial" pitchFamily="34" charset="0"/>
              </a:rPr>
              <a:t>Mary</a:t>
            </a:r>
            <a:r>
              <a:rPr lang="en-AU" sz="4000" b="1" dirty="0" smtClean="0">
                <a:latin typeface="Arial" pitchFamily="34" charset="0"/>
                <a:cs typeface="Arial" pitchFamily="34" charset="0"/>
              </a:rPr>
              <a:t>.</a:t>
            </a:r>
            <a:r>
              <a:rPr lang="en-AU" sz="2000" dirty="0" smtClean="0">
                <a:latin typeface="Arial" pitchFamily="34" charset="0"/>
                <a:cs typeface="Arial" pitchFamily="34" charset="0"/>
              </a:rPr>
              <a:t>  </a:t>
            </a:r>
            <a:endParaRPr lang="en-AU" sz="20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h-t.org/wp-content/uploads/2011/03/Annunciation_Bar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414"/>
            <a:ext cx="912495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15" y="-32414"/>
            <a:ext cx="5904656" cy="1282700"/>
          </a:xfrm>
        </p:spPr>
        <p:txBody>
          <a:bodyPr rtlCol="0">
            <a:normAutofit fontScale="90000"/>
          </a:bodyPr>
          <a:lstStyle/>
          <a:p>
            <a:pPr algn="l" eaLnBrk="1" fontAlgn="auto" hangingPunct="1">
              <a:spcAft>
                <a:spcPts val="0"/>
              </a:spcAft>
              <a:defRPr/>
            </a:pPr>
            <a:r>
              <a:rPr lang="en-AU" sz="1600" dirty="0" smtClean="0"/>
              <a:t/>
            </a:r>
            <a:br>
              <a:rPr lang="en-AU" sz="1600" dirty="0" smtClean="0"/>
            </a:br>
            <a:r>
              <a:rPr lang="en-AU" sz="1600" dirty="0" smtClean="0"/>
              <a:t/>
            </a:r>
            <a:br>
              <a:rPr lang="en-AU" sz="1600" dirty="0" smtClean="0"/>
            </a:br>
            <a:r>
              <a:rPr lang="en-AU" sz="1600" dirty="0" smtClean="0"/>
              <a:t/>
            </a:r>
            <a:br>
              <a:rPr lang="en-AU" sz="1600" dirty="0" smtClean="0"/>
            </a:br>
            <a:r>
              <a:rPr lang="en-AU" sz="1600" dirty="0" smtClean="0"/>
              <a:t/>
            </a:r>
            <a:br>
              <a:rPr lang="en-AU" sz="1600" dirty="0" smtClean="0"/>
            </a:br>
            <a:r>
              <a:rPr lang="en-AU" sz="1600" dirty="0" smtClean="0"/>
              <a:t/>
            </a:r>
            <a:br>
              <a:rPr lang="en-AU" sz="1600" dirty="0" smtClean="0"/>
            </a:br>
            <a:r>
              <a:rPr lang="en-AU" sz="1600" dirty="0" smtClean="0"/>
              <a:t/>
            </a:r>
            <a:br>
              <a:rPr lang="en-AU" sz="1600" dirty="0" smtClean="0"/>
            </a:br>
            <a:r>
              <a:rPr lang="en-AU" sz="1600" dirty="0" smtClean="0"/>
              <a:t/>
            </a:r>
            <a:br>
              <a:rPr lang="en-AU" sz="1600" dirty="0" smtClean="0"/>
            </a:br>
            <a:r>
              <a:rPr lang="en-AU" sz="1600" dirty="0" smtClean="0"/>
              <a:t/>
            </a:r>
            <a:br>
              <a:rPr lang="en-AU" sz="1600" dirty="0" smtClean="0"/>
            </a:br>
            <a:r>
              <a:rPr lang="en-AU" sz="1600" dirty="0" smtClean="0"/>
              <a:t/>
            </a:r>
            <a:br>
              <a:rPr lang="en-AU" sz="1600" dirty="0" smtClean="0"/>
            </a:br>
            <a:r>
              <a:rPr lang="en-AU" sz="1600" dirty="0" smtClean="0"/>
              <a:t/>
            </a:r>
            <a:br>
              <a:rPr lang="en-AU" sz="1600" dirty="0" smtClean="0"/>
            </a:br>
            <a:r>
              <a:rPr lang="en-AU" sz="1600" dirty="0" smtClean="0"/>
              <a:t/>
            </a:r>
            <a:br>
              <a:rPr lang="en-AU" sz="1600" dirty="0" smtClean="0"/>
            </a:br>
            <a:r>
              <a:rPr lang="en-AU" sz="1600" dirty="0" smtClean="0"/>
              <a:t/>
            </a:r>
            <a:br>
              <a:rPr lang="en-AU" sz="1600" dirty="0" smtClean="0"/>
            </a:br>
            <a:r>
              <a:rPr lang="en-AU" sz="1600" dirty="0"/>
              <a:t/>
            </a:r>
            <a:br>
              <a:rPr lang="en-AU" sz="1600" dirty="0"/>
            </a:br>
            <a:r>
              <a:rPr lang="en-AU" sz="1600" dirty="0" smtClean="0"/>
              <a:t/>
            </a:r>
            <a:br>
              <a:rPr lang="en-AU" sz="1600" dirty="0" smtClean="0"/>
            </a:br>
            <a:r>
              <a:rPr lang="en-AU" sz="1600" dirty="0" smtClean="0"/>
              <a:t/>
            </a:r>
            <a:br>
              <a:rPr lang="en-AU" sz="1600" dirty="0" smtClean="0"/>
            </a:br>
            <a:r>
              <a:rPr lang="en-AU" sz="2000" b="1" dirty="0" smtClean="0"/>
              <a:t>Mary </a:t>
            </a:r>
            <a:r>
              <a:rPr lang="en-AU" sz="2000" b="1" dirty="0" smtClean="0"/>
              <a:t>was living in the town of</a:t>
            </a:r>
            <a:br>
              <a:rPr lang="en-AU" sz="2000" b="1" dirty="0" smtClean="0"/>
            </a:br>
            <a:r>
              <a:rPr lang="en-AU" sz="2000" b="1" dirty="0" smtClean="0"/>
              <a:t>Nazareth when she received</a:t>
            </a:r>
            <a:br>
              <a:rPr lang="en-AU" sz="2000" b="1" dirty="0" smtClean="0"/>
            </a:br>
            <a:r>
              <a:rPr lang="en-AU" sz="2000" b="1" dirty="0" smtClean="0"/>
              <a:t>a very special visitor. God’s</a:t>
            </a:r>
            <a:br>
              <a:rPr lang="en-AU" sz="2000" b="1" dirty="0" smtClean="0"/>
            </a:br>
            <a:r>
              <a:rPr lang="en-AU" sz="2000" b="1" dirty="0" smtClean="0"/>
              <a:t>messenger, the angel Gabriel, </a:t>
            </a:r>
            <a:r>
              <a:rPr lang="en-AU" sz="2000" b="1" dirty="0" smtClean="0"/>
              <a:t/>
            </a:r>
            <a:br>
              <a:rPr lang="en-AU" sz="2000" b="1" dirty="0" smtClean="0"/>
            </a:br>
            <a:r>
              <a:rPr lang="en-AU" sz="2000" b="1" dirty="0" smtClean="0"/>
              <a:t>came </a:t>
            </a:r>
            <a:r>
              <a:rPr lang="en-AU" sz="2000" b="1" dirty="0" smtClean="0"/>
              <a:t>to</a:t>
            </a:r>
            <a:br>
              <a:rPr lang="en-AU" sz="2000" b="1" dirty="0" smtClean="0"/>
            </a:br>
            <a:r>
              <a:rPr lang="en-AU" sz="2000" b="1" dirty="0" smtClean="0"/>
              <a:t>Mary! Gabriel said</a:t>
            </a:r>
            <a:r>
              <a:rPr lang="en-AU" sz="2000" b="1" dirty="0" smtClean="0"/>
              <a:t>,</a:t>
            </a:r>
            <a:br>
              <a:rPr lang="en-AU" sz="2000" b="1" dirty="0" smtClean="0"/>
            </a:br>
            <a:r>
              <a:rPr lang="en-AU" sz="2000" b="1" dirty="0" smtClean="0"/>
              <a:t> </a:t>
            </a:r>
            <a:r>
              <a:rPr lang="en-AU" sz="2000" b="1" dirty="0" smtClean="0"/>
              <a:t>“Hail, favoured</a:t>
            </a:r>
            <a:br>
              <a:rPr lang="en-AU" sz="2000" b="1" dirty="0" smtClean="0"/>
            </a:br>
            <a:r>
              <a:rPr lang="en-AU" sz="2000" b="1" dirty="0" smtClean="0"/>
              <a:t>one! The Lord is with you</a:t>
            </a:r>
            <a:r>
              <a:rPr lang="en-AU" sz="2000" b="1" dirty="0" smtClean="0"/>
              <a:t>.</a:t>
            </a:r>
            <a:br>
              <a:rPr lang="en-AU" sz="2000" b="1" dirty="0" smtClean="0"/>
            </a:br>
            <a:r>
              <a:rPr lang="en-AU" sz="2000" b="1" dirty="0" smtClean="0"/>
              <a:t> God has </a:t>
            </a:r>
            <a:r>
              <a:rPr lang="en-AU" sz="2000" b="1" dirty="0" smtClean="0"/>
              <a:t>found favour </a:t>
            </a:r>
            <a:r>
              <a:rPr lang="en-AU" sz="2000" b="1" dirty="0" smtClean="0"/>
              <a:t>with</a:t>
            </a:r>
            <a:br>
              <a:rPr lang="en-AU" sz="2000" b="1" dirty="0" smtClean="0"/>
            </a:br>
            <a:r>
              <a:rPr lang="en-AU" sz="2000" b="1" dirty="0" smtClean="0"/>
              <a:t> </a:t>
            </a:r>
            <a:r>
              <a:rPr lang="en-AU" sz="2000" b="1" dirty="0" smtClean="0"/>
              <a:t>you.</a:t>
            </a:r>
            <a:br>
              <a:rPr lang="en-AU" sz="2000" b="1" dirty="0" smtClean="0"/>
            </a:br>
            <a:r>
              <a:rPr lang="en-AU" sz="2000" b="1" dirty="0" smtClean="0"/>
              <a:t> You will be the mother </a:t>
            </a:r>
            <a:br>
              <a:rPr lang="en-AU" sz="2000" b="1" dirty="0" smtClean="0"/>
            </a:br>
            <a:r>
              <a:rPr lang="en-AU" sz="2000" b="1" dirty="0" smtClean="0"/>
              <a:t>of Jesus, the Son of the</a:t>
            </a:r>
            <a:br>
              <a:rPr lang="en-AU" sz="2000" b="1" dirty="0" smtClean="0"/>
            </a:br>
            <a:r>
              <a:rPr lang="en-AU" sz="2000" b="1" dirty="0" smtClean="0"/>
              <a:t> Most</a:t>
            </a:r>
            <a:br>
              <a:rPr lang="en-AU" sz="2000" b="1" dirty="0" smtClean="0"/>
            </a:br>
            <a:r>
              <a:rPr lang="en-AU" sz="2000" b="1" dirty="0" smtClean="0"/>
              <a:t> High.” Mary</a:t>
            </a:r>
            <a:br>
              <a:rPr lang="en-AU" sz="2000" b="1" dirty="0" smtClean="0"/>
            </a:br>
            <a:r>
              <a:rPr lang="en-AU" sz="2000" b="1" dirty="0" smtClean="0"/>
              <a:t>responded by </a:t>
            </a:r>
            <a:br>
              <a:rPr lang="en-AU" sz="2000" b="1" dirty="0" smtClean="0"/>
            </a:br>
            <a:r>
              <a:rPr lang="en-AU" sz="2000" b="1" dirty="0" smtClean="0"/>
              <a:t>saying yes</a:t>
            </a:r>
            <a:r>
              <a:rPr lang="en-AU" sz="2000" dirty="0" smtClean="0"/>
              <a:t>!</a:t>
            </a:r>
            <a:r>
              <a:rPr lang="en-AU" sz="1600" dirty="0" smtClean="0"/>
              <a:t/>
            </a:r>
            <a:br>
              <a:rPr lang="en-AU" sz="1600" dirty="0" smtClean="0"/>
            </a:br>
            <a:endParaRPr lang="en-AU" sz="1600" dirty="0" smtClean="0"/>
          </a:p>
        </p:txBody>
      </p:sp>
    </p:spTree>
    <p:extLst>
      <p:ext uri="{BB962C8B-B14F-4D97-AF65-F5344CB8AC3E}">
        <p14:creationId xmlns:p14="http://schemas.microsoft.com/office/powerpoint/2010/main" val="4073049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ruewoman.com/assets/images/mary-and-elizabe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713"/>
            <a:ext cx="914400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a:xfrm>
            <a:off x="3779912" y="3860800"/>
            <a:ext cx="5256584" cy="2808560"/>
          </a:xfrm>
        </p:spPr>
        <p:txBody>
          <a:bodyPr>
            <a:normAutofit fontScale="90000"/>
          </a:bodyPr>
          <a:lstStyle/>
          <a:p>
            <a:pPr algn="r" eaLnBrk="1" hangingPunct="1"/>
            <a:r>
              <a:rPr lang="en-AU" sz="1400" b="1" dirty="0" smtClean="0"/>
              <a:t/>
            </a:r>
            <a:br>
              <a:rPr lang="en-AU" sz="1400" b="1" dirty="0" smtClean="0"/>
            </a:br>
            <a:r>
              <a:rPr lang="en-AU" sz="1400" b="1" dirty="0" smtClean="0"/>
              <a:t/>
            </a:r>
            <a:br>
              <a:rPr lang="en-AU" sz="1400" b="1" dirty="0" smtClean="0"/>
            </a:br>
            <a:r>
              <a:rPr lang="en-AU" sz="2000" b="1" dirty="0" smtClean="0">
                <a:solidFill>
                  <a:srgbClr val="FF0000"/>
                </a:solidFill>
              </a:rPr>
              <a:t>Mary’s cousin</a:t>
            </a:r>
            <a:r>
              <a:rPr lang="en-AU" sz="2000" b="1" dirty="0" smtClean="0">
                <a:solidFill>
                  <a:srgbClr val="FF0000"/>
                </a:solidFill>
              </a:rPr>
              <a:t/>
            </a:r>
            <a:br>
              <a:rPr lang="en-AU" sz="2000" b="1" dirty="0" smtClean="0">
                <a:solidFill>
                  <a:srgbClr val="FF0000"/>
                </a:solidFill>
              </a:rPr>
            </a:br>
            <a:r>
              <a:rPr lang="en-AU" sz="2000" b="1" dirty="0" smtClean="0">
                <a:solidFill>
                  <a:srgbClr val="FF0000"/>
                </a:solidFill>
              </a:rPr>
              <a:t>Elizabeth was also going to have a baby.  </a:t>
            </a:r>
            <a:br>
              <a:rPr lang="en-AU" sz="2000" b="1" dirty="0" smtClean="0">
                <a:solidFill>
                  <a:srgbClr val="FF0000"/>
                </a:solidFill>
              </a:rPr>
            </a:br>
            <a:r>
              <a:rPr lang="en-AU" sz="2000" b="1" dirty="0" smtClean="0">
                <a:solidFill>
                  <a:srgbClr val="FF0000"/>
                </a:solidFill>
              </a:rPr>
              <a:t>Mary went on a difficult journey to see her.</a:t>
            </a:r>
            <a:br>
              <a:rPr lang="en-AU" sz="2000" b="1" dirty="0" smtClean="0">
                <a:solidFill>
                  <a:srgbClr val="FF0000"/>
                </a:solidFill>
              </a:rPr>
            </a:br>
            <a:r>
              <a:rPr lang="en-AU" sz="2000" b="1" dirty="0" smtClean="0">
                <a:solidFill>
                  <a:srgbClr val="FF0000"/>
                </a:solidFill>
              </a:rPr>
              <a:t>Elizabeth’s son would grow up to be John the Baptist, </a:t>
            </a:r>
            <a:br>
              <a:rPr lang="en-AU" sz="2000" b="1" dirty="0" smtClean="0">
                <a:solidFill>
                  <a:srgbClr val="FF0000"/>
                </a:solidFill>
              </a:rPr>
            </a:br>
            <a:r>
              <a:rPr lang="en-AU" sz="2000" b="1" dirty="0" smtClean="0">
                <a:solidFill>
                  <a:srgbClr val="FF0000"/>
                </a:solidFill>
              </a:rPr>
              <a:t>. </a:t>
            </a:r>
            <a:r>
              <a:rPr lang="en-AU" sz="2000" b="1" dirty="0" smtClean="0">
                <a:solidFill>
                  <a:srgbClr val="FF0000"/>
                </a:solidFill>
              </a:rPr>
              <a:t/>
            </a:r>
            <a:br>
              <a:rPr lang="en-AU" sz="2000" b="1" dirty="0" smtClean="0">
                <a:solidFill>
                  <a:srgbClr val="FF0000"/>
                </a:solidFill>
              </a:rPr>
            </a:br>
            <a:r>
              <a:rPr lang="en-AU" sz="2000" b="1" dirty="0" smtClean="0">
                <a:solidFill>
                  <a:srgbClr val="FF0000"/>
                </a:solidFill>
              </a:rPr>
              <a:t>As soon as Elizabeth heard Mary’s voice,</a:t>
            </a:r>
            <a:br>
              <a:rPr lang="en-AU" sz="2000" b="1" dirty="0" smtClean="0">
                <a:solidFill>
                  <a:srgbClr val="FF0000"/>
                </a:solidFill>
              </a:rPr>
            </a:br>
            <a:r>
              <a:rPr lang="en-AU" sz="2000" b="1" dirty="0" smtClean="0">
                <a:solidFill>
                  <a:srgbClr val="FF0000"/>
                </a:solidFill>
              </a:rPr>
              <a:t>she cried out, “Most blessed are you </a:t>
            </a:r>
            <a:r>
              <a:rPr lang="en-AU" sz="2000" b="1" dirty="0" smtClean="0">
                <a:solidFill>
                  <a:srgbClr val="FF0000"/>
                </a:solidFill>
              </a:rPr>
              <a:t>among</a:t>
            </a:r>
            <a:r>
              <a:rPr lang="en-AU" sz="2000" b="1" dirty="0" smtClean="0">
                <a:solidFill>
                  <a:srgbClr val="FF0000"/>
                </a:solidFill>
              </a:rPr>
              <a:t/>
            </a:r>
            <a:br>
              <a:rPr lang="en-AU" sz="2000" b="1" dirty="0" smtClean="0">
                <a:solidFill>
                  <a:srgbClr val="FF0000"/>
                </a:solidFill>
              </a:rPr>
            </a:br>
            <a:r>
              <a:rPr lang="en-AU" sz="2000" b="1" dirty="0" smtClean="0">
                <a:solidFill>
                  <a:srgbClr val="FF0000"/>
                </a:solidFill>
              </a:rPr>
              <a:t> </a:t>
            </a:r>
            <a:r>
              <a:rPr lang="en-AU" sz="2000" b="1" dirty="0" smtClean="0">
                <a:solidFill>
                  <a:srgbClr val="FF0000"/>
                </a:solidFill>
              </a:rPr>
              <a:t>women and blessed is the fruit</a:t>
            </a:r>
            <a:br>
              <a:rPr lang="en-AU" sz="2000" b="1" dirty="0" smtClean="0">
                <a:solidFill>
                  <a:srgbClr val="FF0000"/>
                </a:solidFill>
              </a:rPr>
            </a:br>
            <a:r>
              <a:rPr lang="en-AU" sz="2000" b="1" dirty="0" smtClean="0">
                <a:solidFill>
                  <a:srgbClr val="FF0000"/>
                </a:solidFill>
              </a:rPr>
              <a:t>of your womb!” Elizabeth called</a:t>
            </a:r>
            <a:br>
              <a:rPr lang="en-AU" sz="2000" b="1" dirty="0" smtClean="0">
                <a:solidFill>
                  <a:srgbClr val="FF0000"/>
                </a:solidFill>
              </a:rPr>
            </a:br>
            <a:endParaRPr lang="en-AU" sz="2000" b="1" dirty="0" smtClean="0">
              <a:solidFill>
                <a:srgbClr val="FF0000"/>
              </a:solidFill>
            </a:endParaRPr>
          </a:p>
        </p:txBody>
      </p:sp>
    </p:spTree>
    <p:extLst>
      <p:ext uri="{BB962C8B-B14F-4D97-AF65-F5344CB8AC3E}">
        <p14:creationId xmlns:p14="http://schemas.microsoft.com/office/powerpoint/2010/main" val="3881220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lokeish.com/blog/wp-content/uploads/2010/07/pregnant-marry-on-donkey-and-joseph-travel-to-ju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title"/>
          </p:nvPr>
        </p:nvSpPr>
        <p:spPr>
          <a:xfrm>
            <a:off x="-15274" y="188640"/>
            <a:ext cx="8229600" cy="1641475"/>
          </a:xfrm>
        </p:spPr>
        <p:txBody>
          <a:bodyPr>
            <a:normAutofit fontScale="90000"/>
          </a:bodyPr>
          <a:lstStyle/>
          <a:p>
            <a:pPr algn="l" eaLnBrk="1" hangingPunct="1"/>
            <a:r>
              <a:rPr lang="en-AU" sz="2800" b="1" dirty="0" smtClean="0"/>
              <a:t/>
            </a:r>
            <a:br>
              <a:rPr lang="en-AU" sz="2800" b="1" dirty="0" smtClean="0"/>
            </a:br>
            <a:r>
              <a:rPr lang="en-AU" sz="3100" b="1" dirty="0" smtClean="0">
                <a:solidFill>
                  <a:schemeClr val="bg1"/>
                </a:solidFill>
              </a:rPr>
              <a:t>Joseph </a:t>
            </a:r>
            <a:r>
              <a:rPr lang="en-AU" sz="3100" b="1" dirty="0" smtClean="0">
                <a:solidFill>
                  <a:schemeClr val="bg1"/>
                </a:solidFill>
              </a:rPr>
              <a:t>and Mary were married  and when</a:t>
            </a:r>
            <a:br>
              <a:rPr lang="en-AU" sz="3100" b="1" dirty="0" smtClean="0">
                <a:solidFill>
                  <a:schemeClr val="bg1"/>
                </a:solidFill>
              </a:rPr>
            </a:br>
            <a:r>
              <a:rPr lang="en-AU" sz="3100" b="1" dirty="0" smtClean="0">
                <a:solidFill>
                  <a:schemeClr val="bg1"/>
                </a:solidFill>
              </a:rPr>
              <a:t> it came time to have the baby </a:t>
            </a:r>
            <a:br>
              <a:rPr lang="en-AU" sz="3100" b="1" dirty="0" smtClean="0">
                <a:solidFill>
                  <a:schemeClr val="bg1"/>
                </a:solidFill>
              </a:rPr>
            </a:br>
            <a:r>
              <a:rPr lang="en-AU" sz="3100" b="1" dirty="0" smtClean="0">
                <a:solidFill>
                  <a:schemeClr val="bg1"/>
                </a:solidFill>
              </a:rPr>
              <a:t>they travelled to Bethlehem</a:t>
            </a:r>
          </a:p>
        </p:txBody>
      </p:sp>
    </p:spTree>
    <p:extLst>
      <p:ext uri="{BB962C8B-B14F-4D97-AF65-F5344CB8AC3E}">
        <p14:creationId xmlns:p14="http://schemas.microsoft.com/office/powerpoint/2010/main" val="1362249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http://anthonyuu.files.wordpress.com/2010/12/mary-nativity-window-mary-joseph-jesus-close-up-by-pow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9" y="-387424"/>
            <a:ext cx="9261412" cy="724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itle 1"/>
          <p:cNvSpPr>
            <a:spLocks noGrp="1"/>
          </p:cNvSpPr>
          <p:nvPr>
            <p:ph type="title"/>
          </p:nvPr>
        </p:nvSpPr>
        <p:spPr>
          <a:xfrm>
            <a:off x="3941132" y="4725144"/>
            <a:ext cx="5328592" cy="1489646"/>
          </a:xfrm>
          <a:solidFill>
            <a:schemeClr val="accent2">
              <a:lumMod val="40000"/>
              <a:lumOff val="60000"/>
            </a:schemeClr>
          </a:solidFill>
        </p:spPr>
        <p:txBody>
          <a:bodyPr>
            <a:normAutofit/>
          </a:bodyPr>
          <a:lstStyle/>
          <a:p>
            <a:pPr algn="l"/>
            <a:r>
              <a:rPr lang="en-AU" sz="2400" b="1" dirty="0" smtClean="0">
                <a:solidFill>
                  <a:schemeClr val="bg1"/>
                </a:solidFill>
              </a:rPr>
              <a:t>Jesus was born in a stable. </a:t>
            </a:r>
            <a:br>
              <a:rPr lang="en-AU" sz="2400" b="1" dirty="0" smtClean="0">
                <a:solidFill>
                  <a:schemeClr val="bg1"/>
                </a:solidFill>
              </a:rPr>
            </a:br>
            <a:r>
              <a:rPr lang="en-AU" sz="2400" b="1" dirty="0" smtClean="0">
                <a:solidFill>
                  <a:schemeClr val="bg1"/>
                </a:solidFill>
              </a:rPr>
              <a:t>Mary </a:t>
            </a:r>
            <a:r>
              <a:rPr lang="en-AU" sz="2400" b="1" dirty="0">
                <a:solidFill>
                  <a:schemeClr val="bg1"/>
                </a:solidFill>
              </a:rPr>
              <a:t>wrapped him in warm clothes and laid </a:t>
            </a:r>
            <a:r>
              <a:rPr lang="en-AU" sz="2400" b="1" dirty="0" smtClean="0">
                <a:solidFill>
                  <a:schemeClr val="bg1"/>
                </a:solidFill>
              </a:rPr>
              <a:t>him in </a:t>
            </a:r>
            <a:r>
              <a:rPr lang="en-AU" sz="2400" b="1" dirty="0">
                <a:solidFill>
                  <a:schemeClr val="bg1"/>
                </a:solidFill>
              </a:rPr>
              <a:t>a manger.</a:t>
            </a:r>
            <a:endParaRPr lang="en-AU" sz="2400" b="1" dirty="0" smtClean="0">
              <a:solidFill>
                <a:schemeClr val="bg1"/>
              </a:solidFill>
            </a:endParaRPr>
          </a:p>
        </p:txBody>
      </p:sp>
    </p:spTree>
    <p:extLst>
      <p:ext uri="{BB962C8B-B14F-4D97-AF65-F5344CB8AC3E}">
        <p14:creationId xmlns:p14="http://schemas.microsoft.com/office/powerpoint/2010/main" val="1144850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telegraph.co.uk/multimedia/archive/00635/news-graphics-2007-_63512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756576"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a:xfrm>
            <a:off x="0" y="-57150"/>
            <a:ext cx="3384376" cy="6048722"/>
          </a:xfrm>
        </p:spPr>
        <p:txBody>
          <a:bodyPr>
            <a:normAutofit fontScale="90000"/>
          </a:bodyPr>
          <a:lstStyle/>
          <a:p>
            <a:pPr algn="l" eaLnBrk="1" hangingPunct="1"/>
            <a:r>
              <a:rPr lang="en-AU" sz="2700" b="1" dirty="0" smtClean="0">
                <a:solidFill>
                  <a:schemeClr val="bg1"/>
                </a:solidFill>
              </a:rPr>
              <a:t>King </a:t>
            </a:r>
            <a:r>
              <a:rPr lang="en-AU" sz="2700" b="1" dirty="0" smtClean="0">
                <a:solidFill>
                  <a:schemeClr val="bg1"/>
                </a:solidFill>
              </a:rPr>
              <a:t>Herod heard</a:t>
            </a:r>
            <a:br>
              <a:rPr lang="en-AU" sz="2700" b="1" dirty="0" smtClean="0">
                <a:solidFill>
                  <a:schemeClr val="bg1"/>
                </a:solidFill>
              </a:rPr>
            </a:br>
            <a:r>
              <a:rPr lang="en-AU" sz="2700" b="1" dirty="0" smtClean="0">
                <a:solidFill>
                  <a:schemeClr val="bg1"/>
                </a:solidFill>
              </a:rPr>
              <a:t> that a child had been born</a:t>
            </a:r>
            <a:br>
              <a:rPr lang="en-AU" sz="2700" b="1" dirty="0" smtClean="0">
                <a:solidFill>
                  <a:schemeClr val="bg1"/>
                </a:solidFill>
              </a:rPr>
            </a:br>
            <a:r>
              <a:rPr lang="en-AU" sz="2700" b="1" dirty="0" smtClean="0">
                <a:solidFill>
                  <a:schemeClr val="bg1"/>
                </a:solidFill>
              </a:rPr>
              <a:t> to a Jewish couple from the </a:t>
            </a:r>
            <a:r>
              <a:rPr lang="en-AU" sz="2700" b="1" dirty="0" smtClean="0">
                <a:solidFill>
                  <a:schemeClr val="bg1"/>
                </a:solidFill>
              </a:rPr>
              <a:t>family</a:t>
            </a:r>
            <a:r>
              <a:rPr lang="en-AU" sz="2700" b="1" dirty="0">
                <a:solidFill>
                  <a:schemeClr val="bg1"/>
                </a:solidFill>
              </a:rPr>
              <a:t> </a:t>
            </a:r>
            <a:r>
              <a:rPr lang="en-AU" sz="2700" b="1" dirty="0" smtClean="0">
                <a:solidFill>
                  <a:schemeClr val="bg1"/>
                </a:solidFill>
              </a:rPr>
              <a:t>of </a:t>
            </a:r>
            <a:r>
              <a:rPr lang="en-AU" sz="2700" b="1" dirty="0" smtClean="0">
                <a:solidFill>
                  <a:schemeClr val="bg1"/>
                </a:solidFill>
              </a:rPr>
              <a:t>David. </a:t>
            </a:r>
            <a:r>
              <a:rPr lang="en-AU" sz="2700" b="1" dirty="0" smtClean="0">
                <a:solidFill>
                  <a:schemeClr val="bg1"/>
                </a:solidFill>
              </a:rPr>
              <a:t> </a:t>
            </a:r>
            <a:r>
              <a:rPr lang="en-AU" sz="2700" b="1" dirty="0" smtClean="0">
                <a:solidFill>
                  <a:schemeClr val="bg1"/>
                </a:solidFill>
              </a:rPr>
              <a:t>Herod was worried that</a:t>
            </a:r>
            <a:br>
              <a:rPr lang="en-AU" sz="2700" b="1" dirty="0" smtClean="0">
                <a:solidFill>
                  <a:schemeClr val="bg1"/>
                </a:solidFill>
              </a:rPr>
            </a:br>
            <a:r>
              <a:rPr lang="en-AU" sz="2700" b="1" dirty="0" smtClean="0">
                <a:solidFill>
                  <a:schemeClr val="bg1"/>
                </a:solidFill>
              </a:rPr>
              <a:t>this new king would challenge his authority. Because Herod couldn’t find Jesus,</a:t>
            </a:r>
            <a:br>
              <a:rPr lang="en-AU" sz="2700" b="1" dirty="0" smtClean="0">
                <a:solidFill>
                  <a:schemeClr val="bg1"/>
                </a:solidFill>
              </a:rPr>
            </a:br>
            <a:r>
              <a:rPr lang="en-AU" sz="2700" b="1" dirty="0" smtClean="0">
                <a:solidFill>
                  <a:schemeClr val="bg1"/>
                </a:solidFill>
              </a:rPr>
              <a:t>he ordered that all boys two years old and younger be killed</a:t>
            </a:r>
            <a:r>
              <a:rPr lang="en-AU" sz="2000" b="1" dirty="0" smtClean="0">
                <a:solidFill>
                  <a:schemeClr val="accent6">
                    <a:lumMod val="75000"/>
                  </a:schemeClr>
                </a:solidFill>
              </a:rPr>
              <a:t>. </a:t>
            </a:r>
          </a:p>
        </p:txBody>
      </p:sp>
    </p:spTree>
    <p:extLst>
      <p:ext uri="{BB962C8B-B14F-4D97-AF65-F5344CB8AC3E}">
        <p14:creationId xmlns:p14="http://schemas.microsoft.com/office/powerpoint/2010/main" val="1533215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thewords.com/gallery/images/re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388" y="1700213"/>
            <a:ext cx="3754437" cy="1643062"/>
          </a:xfrm>
        </p:spPr>
        <p:txBody>
          <a:bodyPr rtlCol="0">
            <a:normAutofit fontScale="90000"/>
          </a:bodyPr>
          <a:lstStyle/>
          <a:p>
            <a:pPr algn="l" eaLnBrk="1" fontAlgn="auto" hangingPunct="1">
              <a:spcAft>
                <a:spcPts val="0"/>
              </a:spcAft>
              <a:defRPr/>
            </a:pPr>
            <a:r>
              <a:rPr lang="en-AU" sz="3100" dirty="0" smtClean="0">
                <a:solidFill>
                  <a:schemeClr val="bg1"/>
                </a:solidFill>
              </a:rPr>
              <a:t>An angel of God</a:t>
            </a:r>
            <a:br>
              <a:rPr lang="en-AU" sz="3100" dirty="0" smtClean="0">
                <a:solidFill>
                  <a:schemeClr val="bg1"/>
                </a:solidFill>
              </a:rPr>
            </a:br>
            <a:r>
              <a:rPr lang="en-AU" sz="3100" dirty="0" smtClean="0">
                <a:solidFill>
                  <a:schemeClr val="bg1"/>
                </a:solidFill>
              </a:rPr>
              <a:t>appeared to Joseph in a dream and </a:t>
            </a:r>
            <a:br>
              <a:rPr lang="en-AU" sz="3100" dirty="0" smtClean="0">
                <a:solidFill>
                  <a:schemeClr val="bg1"/>
                </a:solidFill>
              </a:rPr>
            </a:br>
            <a:r>
              <a:rPr lang="en-AU" sz="3100" dirty="0" smtClean="0">
                <a:solidFill>
                  <a:schemeClr val="bg1"/>
                </a:solidFill>
              </a:rPr>
              <a:t>warned him of what was happening. </a:t>
            </a:r>
            <a:br>
              <a:rPr lang="en-AU" sz="3100" dirty="0" smtClean="0">
                <a:solidFill>
                  <a:schemeClr val="bg1"/>
                </a:solidFill>
              </a:rPr>
            </a:br>
            <a:r>
              <a:rPr lang="en-AU" sz="3100" dirty="0" smtClean="0">
                <a:solidFill>
                  <a:schemeClr val="bg1"/>
                </a:solidFill>
              </a:rPr>
              <a:t>The Holy Family escaped to Egypt</a:t>
            </a:r>
            <a:r>
              <a:rPr lang="en-AU" sz="2000" dirty="0" smtClean="0">
                <a:solidFill>
                  <a:schemeClr val="bg1"/>
                </a:solidFill>
              </a:rPr>
              <a:t>. </a:t>
            </a:r>
            <a:endParaRPr lang="en-AU" dirty="0" smtClean="0">
              <a:solidFill>
                <a:schemeClr val="bg1"/>
              </a:solidFill>
            </a:endParaRPr>
          </a:p>
        </p:txBody>
      </p:sp>
    </p:spTree>
    <p:extLst>
      <p:ext uri="{BB962C8B-B14F-4D97-AF65-F5344CB8AC3E}">
        <p14:creationId xmlns:p14="http://schemas.microsoft.com/office/powerpoint/2010/main" val="552221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3.bp.blogspot.com/_BNcmOyXopYc/TRyiT-igZdI/AAAAAAAAAfc/zIILxde9b7E/s1600/SS-NT-06-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
            <a:ext cx="9396413"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a:xfrm>
            <a:off x="0" y="3573463"/>
            <a:ext cx="3467100" cy="2505075"/>
          </a:xfrm>
        </p:spPr>
        <p:txBody>
          <a:bodyPr>
            <a:noAutofit/>
          </a:bodyPr>
          <a:lstStyle/>
          <a:p>
            <a:pPr eaLnBrk="1" hangingPunct="1"/>
            <a:r>
              <a:rPr lang="en-AU" sz="3600" b="1" dirty="0" smtClean="0"/>
              <a:t>Mary, Joseph and Jesus stayed in Egypt until Herod died. And they returned to Nazareth</a:t>
            </a:r>
          </a:p>
        </p:txBody>
      </p:sp>
    </p:spTree>
    <p:extLst>
      <p:ext uri="{BB962C8B-B14F-4D97-AF65-F5344CB8AC3E}">
        <p14:creationId xmlns:p14="http://schemas.microsoft.com/office/powerpoint/2010/main" val="1352693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19256" cy="5793507"/>
          </a:xfrm>
          <a:solidFill>
            <a:srgbClr val="0070C0"/>
          </a:solidFill>
        </p:spPr>
        <p:txBody>
          <a:bodyPr>
            <a:normAutofit/>
          </a:bodyPr>
          <a:lstStyle/>
          <a:p>
            <a:pPr marL="0" indent="0" algn="ctr">
              <a:buNone/>
            </a:pPr>
            <a:r>
              <a:rPr lang="en-AU" sz="7200" b="1" dirty="0" smtClean="0">
                <a:solidFill>
                  <a:schemeClr val="bg1"/>
                </a:solidFill>
                <a:latin typeface="Lucida Calligraphy" pitchFamily="66" charset="0"/>
              </a:rPr>
              <a:t>Mary knew what it was like to fear for her child’s safety</a:t>
            </a:r>
            <a:endParaRPr lang="en-AU" sz="7200" b="1" dirty="0">
              <a:solidFill>
                <a:schemeClr val="bg1"/>
              </a:solidFill>
              <a:latin typeface="Lucida Calligraphy" pitchFamily="66" charset="0"/>
            </a:endParaRPr>
          </a:p>
        </p:txBody>
      </p:sp>
    </p:spTree>
    <p:extLst>
      <p:ext uri="{BB962C8B-B14F-4D97-AF65-F5344CB8AC3E}">
        <p14:creationId xmlns:p14="http://schemas.microsoft.com/office/powerpoint/2010/main" val="1979295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earlychurchfathers.org/fullcircle/images/large/William_Holman_Hunt_Finding_Jesus_in_the_Temple_j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9324975"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179512" y="2924944"/>
            <a:ext cx="8686800" cy="3154362"/>
          </a:xfrm>
        </p:spPr>
        <p:txBody>
          <a:bodyPr>
            <a:normAutofit fontScale="90000"/>
          </a:bodyPr>
          <a:lstStyle/>
          <a:p>
            <a:pPr eaLnBrk="1" hangingPunct="1"/>
            <a:r>
              <a:rPr lang="en-AU" sz="1400" b="1" dirty="0" smtClean="0"/>
              <a:t/>
            </a:r>
            <a:br>
              <a:rPr lang="en-AU" sz="1400" b="1" dirty="0" smtClean="0"/>
            </a:br>
            <a:r>
              <a:rPr lang="en-AU" sz="1400" b="1" dirty="0" smtClean="0"/>
              <a:t/>
            </a:r>
            <a:br>
              <a:rPr lang="en-AU" sz="1400" b="1" dirty="0" smtClean="0"/>
            </a:br>
            <a:r>
              <a:rPr lang="en-AU" sz="1400" b="1" dirty="0" smtClean="0"/>
              <a:t/>
            </a:r>
            <a:br>
              <a:rPr lang="en-AU" sz="1400" b="1" dirty="0" smtClean="0"/>
            </a:br>
            <a:r>
              <a:rPr lang="en-AU" sz="2200" b="1" dirty="0" smtClean="0">
                <a:solidFill>
                  <a:schemeClr val="bg1"/>
                </a:solidFill>
              </a:rPr>
              <a:t>When Jesus was 12 years old,</a:t>
            </a:r>
            <a:br>
              <a:rPr lang="en-AU" sz="2200" b="1" dirty="0" smtClean="0">
                <a:solidFill>
                  <a:schemeClr val="bg1"/>
                </a:solidFill>
              </a:rPr>
            </a:br>
            <a:r>
              <a:rPr lang="en-AU" sz="2200" b="1" dirty="0" smtClean="0">
                <a:solidFill>
                  <a:schemeClr val="bg1"/>
                </a:solidFill>
              </a:rPr>
              <a:t>Mary and Joseph</a:t>
            </a:r>
            <a:br>
              <a:rPr lang="en-AU" sz="2200" b="1" dirty="0" smtClean="0">
                <a:solidFill>
                  <a:schemeClr val="bg1"/>
                </a:solidFill>
              </a:rPr>
            </a:br>
            <a:r>
              <a:rPr lang="en-AU" sz="2200" b="1" dirty="0" smtClean="0">
                <a:solidFill>
                  <a:schemeClr val="bg1"/>
                </a:solidFill>
              </a:rPr>
              <a:t>travelled with</a:t>
            </a:r>
            <a:br>
              <a:rPr lang="en-AU" sz="2200" b="1" dirty="0" smtClean="0">
                <a:solidFill>
                  <a:schemeClr val="bg1"/>
                </a:solidFill>
              </a:rPr>
            </a:br>
            <a:r>
              <a:rPr lang="en-AU" sz="2200" b="1" dirty="0" smtClean="0">
                <a:solidFill>
                  <a:schemeClr val="bg1"/>
                </a:solidFill>
              </a:rPr>
              <a:t>him to the holy city of</a:t>
            </a:r>
            <a:br>
              <a:rPr lang="en-AU" sz="2200" b="1" dirty="0" smtClean="0">
                <a:solidFill>
                  <a:schemeClr val="bg1"/>
                </a:solidFill>
              </a:rPr>
            </a:br>
            <a:r>
              <a:rPr lang="en-AU" sz="2200" b="1" dirty="0" smtClean="0">
                <a:solidFill>
                  <a:schemeClr val="bg1"/>
                </a:solidFill>
              </a:rPr>
              <a:t>Jerusalem for Passover. On</a:t>
            </a:r>
            <a:br>
              <a:rPr lang="en-AU" sz="2200" b="1" dirty="0" smtClean="0">
                <a:solidFill>
                  <a:schemeClr val="bg1"/>
                </a:solidFill>
              </a:rPr>
            </a:br>
            <a:r>
              <a:rPr lang="en-AU" sz="2200" b="1" dirty="0" smtClean="0">
                <a:solidFill>
                  <a:schemeClr val="bg1"/>
                </a:solidFill>
              </a:rPr>
              <a:t>their way back to Nazareth</a:t>
            </a:r>
            <a:br>
              <a:rPr lang="en-AU" sz="2200" b="1" dirty="0" smtClean="0">
                <a:solidFill>
                  <a:schemeClr val="bg1"/>
                </a:solidFill>
              </a:rPr>
            </a:br>
            <a:r>
              <a:rPr lang="en-AU" sz="2200" b="1" dirty="0" smtClean="0">
                <a:solidFill>
                  <a:schemeClr val="bg1"/>
                </a:solidFill>
              </a:rPr>
              <a:t>they discovered that he was</a:t>
            </a:r>
            <a:br>
              <a:rPr lang="en-AU" sz="2200" b="1" dirty="0" smtClean="0">
                <a:solidFill>
                  <a:schemeClr val="bg1"/>
                </a:solidFill>
              </a:rPr>
            </a:br>
            <a:r>
              <a:rPr lang="en-AU" sz="2200" b="1" dirty="0" smtClean="0">
                <a:solidFill>
                  <a:schemeClr val="bg1"/>
                </a:solidFill>
              </a:rPr>
              <a:t>missing. They returned to</a:t>
            </a:r>
            <a:br>
              <a:rPr lang="en-AU" sz="2200" b="1" dirty="0" smtClean="0">
                <a:solidFill>
                  <a:schemeClr val="bg1"/>
                </a:solidFill>
              </a:rPr>
            </a:br>
            <a:r>
              <a:rPr lang="en-AU" sz="2200" b="1" dirty="0" smtClean="0">
                <a:solidFill>
                  <a:schemeClr val="bg1"/>
                </a:solidFill>
              </a:rPr>
              <a:t>Jerusalem to look for him,</a:t>
            </a:r>
            <a:br>
              <a:rPr lang="en-AU" sz="2200" b="1" dirty="0" smtClean="0">
                <a:solidFill>
                  <a:schemeClr val="bg1"/>
                </a:solidFill>
              </a:rPr>
            </a:br>
            <a:r>
              <a:rPr lang="en-AU" sz="2200" b="1" dirty="0" smtClean="0">
                <a:solidFill>
                  <a:schemeClr val="bg1"/>
                </a:solidFill>
              </a:rPr>
              <a:t>and after three days they</a:t>
            </a:r>
            <a:br>
              <a:rPr lang="en-AU" sz="2200" b="1" dirty="0" smtClean="0">
                <a:solidFill>
                  <a:schemeClr val="bg1"/>
                </a:solidFill>
              </a:rPr>
            </a:br>
            <a:r>
              <a:rPr lang="en-AU" sz="2200" b="1" dirty="0" smtClean="0">
                <a:solidFill>
                  <a:schemeClr val="bg1"/>
                </a:solidFill>
              </a:rPr>
              <a:t>found him in the Temple</a:t>
            </a:r>
            <a:r>
              <a:rPr lang="en-AU" sz="2000" b="1" dirty="0" smtClean="0">
                <a:solidFill>
                  <a:schemeClr val="bg1"/>
                </a:solidFill>
              </a:rPr>
              <a:t>.</a:t>
            </a:r>
            <a:r>
              <a:rPr lang="en-AU" sz="1600" b="1" dirty="0" smtClean="0"/>
              <a:t/>
            </a:r>
            <a:br>
              <a:rPr lang="en-AU" sz="1600" b="1" dirty="0" smtClean="0"/>
            </a:br>
            <a:endParaRPr lang="en-AU" sz="1400" b="1" dirty="0" smtClean="0"/>
          </a:p>
        </p:txBody>
      </p:sp>
    </p:spTree>
    <p:extLst>
      <p:ext uri="{BB962C8B-B14F-4D97-AF65-F5344CB8AC3E}">
        <p14:creationId xmlns:p14="http://schemas.microsoft.com/office/powerpoint/2010/main" val="3861743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Rectangle 3"/>
          <p:cNvSpPr/>
          <p:nvPr/>
        </p:nvSpPr>
        <p:spPr>
          <a:xfrm>
            <a:off x="2286000" y="2690336"/>
            <a:ext cx="4572000" cy="1477328"/>
          </a:xfrm>
          <a:prstGeom prst="rect">
            <a:avLst/>
          </a:prstGeom>
        </p:spPr>
        <p:txBody>
          <a:bodyPr>
            <a:spAutoFit/>
          </a:bodyPr>
          <a:lstStyle/>
          <a:p>
            <a:r>
              <a:rPr lang="en-AU" b="1" dirty="0"/>
              <a:t>Mary and Joseph found a stable to stay in. There, Jesus</a:t>
            </a:r>
            <a:br>
              <a:rPr lang="en-AU" b="1" dirty="0"/>
            </a:br>
            <a:r>
              <a:rPr lang="en-AU" b="1" dirty="0"/>
              <a:t>was born. Mary wrapped him in warm clothes and laid him</a:t>
            </a:r>
            <a:br>
              <a:rPr lang="en-AU" b="1" dirty="0"/>
            </a:br>
            <a:r>
              <a:rPr lang="en-AU" b="1" dirty="0"/>
              <a:t>in a manger.</a:t>
            </a:r>
            <a:endParaRPr lang="en-AU" dirty="0"/>
          </a:p>
        </p:txBody>
      </p:sp>
    </p:spTree>
    <p:extLst>
      <p:ext uri="{BB962C8B-B14F-4D97-AF65-F5344CB8AC3E}">
        <p14:creationId xmlns:p14="http://schemas.microsoft.com/office/powerpoint/2010/main" val="313102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072" y="0"/>
            <a:ext cx="3923928" cy="6858000"/>
          </a:xfrm>
          <a:solidFill>
            <a:schemeClr val="tx2">
              <a:lumMod val="60000"/>
              <a:lumOff val="40000"/>
            </a:schemeClr>
          </a:solidFill>
        </p:spPr>
        <p:txBody>
          <a:bodyPr>
            <a:normAutofit/>
          </a:bodyPr>
          <a:lstStyle/>
          <a:p>
            <a:r>
              <a:rPr lang="en-AU" b="1" dirty="0" smtClean="0">
                <a:latin typeface="Arial Black" pitchFamily="34" charset="0"/>
              </a:rPr>
              <a:t>There are many images of Mary as a new mother with Jesus</a:t>
            </a:r>
            <a:endParaRPr lang="en-AU" b="1" dirty="0">
              <a:latin typeface="Arial Black"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63" y="-19510"/>
            <a:ext cx="5213909" cy="6966362"/>
          </a:xfrm>
        </p:spPr>
      </p:pic>
    </p:spTree>
    <p:extLst>
      <p:ext uri="{BB962C8B-B14F-4D97-AF65-F5344CB8AC3E}">
        <p14:creationId xmlns:p14="http://schemas.microsoft.com/office/powerpoint/2010/main" val="2126671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19256" cy="5793507"/>
          </a:xfrm>
          <a:solidFill>
            <a:srgbClr val="0070C0"/>
          </a:solidFill>
        </p:spPr>
        <p:txBody>
          <a:bodyPr>
            <a:normAutofit/>
          </a:bodyPr>
          <a:lstStyle/>
          <a:p>
            <a:pPr marL="0" indent="0" algn="ctr">
              <a:buNone/>
            </a:pPr>
            <a:endParaRPr lang="en-AU" sz="8000" b="1" dirty="0" smtClean="0">
              <a:solidFill>
                <a:schemeClr val="bg1"/>
              </a:solidFill>
              <a:latin typeface="Lucida Calligraphy" pitchFamily="66" charset="0"/>
            </a:endParaRPr>
          </a:p>
          <a:p>
            <a:pPr marL="0" indent="0" algn="ctr">
              <a:buNone/>
            </a:pPr>
            <a:r>
              <a:rPr lang="en-AU" sz="8000" b="1" dirty="0" smtClean="0">
                <a:solidFill>
                  <a:schemeClr val="bg1"/>
                </a:solidFill>
                <a:latin typeface="Lucida Calligraphy" pitchFamily="66" charset="0"/>
              </a:rPr>
              <a:t>Mary believed in Jesus</a:t>
            </a:r>
            <a:endParaRPr lang="en-AU" sz="8000" b="1" dirty="0">
              <a:solidFill>
                <a:schemeClr val="bg1"/>
              </a:solidFill>
              <a:latin typeface="Lucida Calligraphy" pitchFamily="66" charset="0"/>
            </a:endParaRPr>
          </a:p>
        </p:txBody>
      </p:sp>
    </p:spTree>
    <p:extLst>
      <p:ext uri="{BB962C8B-B14F-4D97-AF65-F5344CB8AC3E}">
        <p14:creationId xmlns:p14="http://schemas.microsoft.com/office/powerpoint/2010/main" val="401288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family-prayer.org/images/wedding-at-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238"/>
            <a:ext cx="9144000" cy="698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1619250" y="0"/>
            <a:ext cx="8229600" cy="1143000"/>
          </a:xfrm>
        </p:spPr>
        <p:txBody>
          <a:bodyPr>
            <a:normAutofit fontScale="90000"/>
          </a:bodyPr>
          <a:lstStyle/>
          <a:p>
            <a:pPr algn="l" eaLnBrk="1" hangingPunct="1"/>
            <a:r>
              <a:rPr lang="en-AU" sz="1400" dirty="0" smtClean="0"/>
              <a:t/>
            </a:r>
            <a:br>
              <a:rPr lang="en-AU" sz="1400" dirty="0" smtClean="0"/>
            </a:br>
            <a:r>
              <a:rPr lang="en-AU" sz="1400" dirty="0" smtClean="0"/>
              <a:t/>
            </a:r>
            <a:br>
              <a:rPr lang="en-AU" sz="1400" dirty="0" smtClean="0"/>
            </a:br>
            <a:r>
              <a:rPr lang="en-AU" sz="1400" dirty="0" smtClean="0"/>
              <a:t/>
            </a:r>
            <a:br>
              <a:rPr lang="en-AU" sz="1400" dirty="0" smtClean="0"/>
            </a:br>
            <a:r>
              <a:rPr lang="en-AU" sz="1400" dirty="0" smtClean="0"/>
              <a:t/>
            </a:r>
            <a:br>
              <a:rPr lang="en-AU" sz="1400" dirty="0" smtClean="0"/>
            </a:br>
            <a:r>
              <a:rPr lang="en-AU" sz="1400" dirty="0" smtClean="0"/>
              <a:t/>
            </a:r>
            <a:br>
              <a:rPr lang="en-AU" sz="1400" dirty="0" smtClean="0"/>
            </a:br>
            <a:r>
              <a:rPr lang="en-AU" sz="1400" dirty="0" smtClean="0"/>
              <a:t/>
            </a:r>
            <a:br>
              <a:rPr lang="en-AU" sz="1400" dirty="0" smtClean="0"/>
            </a:br>
            <a:r>
              <a:rPr lang="en-AU" sz="1400" dirty="0" smtClean="0"/>
              <a:t/>
            </a:r>
            <a:br>
              <a:rPr lang="en-AU" sz="1400" dirty="0" smtClean="0"/>
            </a:br>
            <a:r>
              <a:rPr lang="en-AU" sz="1400" dirty="0" smtClean="0"/>
              <a:t/>
            </a:r>
            <a:br>
              <a:rPr lang="en-AU" sz="1400" dirty="0" smtClean="0"/>
            </a:br>
            <a:r>
              <a:rPr lang="en-AU" sz="1400" dirty="0" smtClean="0"/>
              <a:t/>
            </a:r>
            <a:br>
              <a:rPr lang="en-AU" sz="1400" dirty="0" smtClean="0"/>
            </a:br>
            <a:r>
              <a:rPr lang="en-AU" sz="1400" dirty="0" smtClean="0"/>
              <a:t/>
            </a:r>
            <a:br>
              <a:rPr lang="en-AU" sz="1400" dirty="0" smtClean="0"/>
            </a:br>
            <a:r>
              <a:rPr lang="en-AU" sz="1400" dirty="0" smtClean="0"/>
              <a:t/>
            </a:r>
            <a:br>
              <a:rPr lang="en-AU" sz="1400" dirty="0" smtClean="0"/>
            </a:br>
            <a:r>
              <a:rPr lang="en-AU" sz="2200" b="1" dirty="0" smtClean="0"/>
              <a:t/>
            </a:r>
            <a:br>
              <a:rPr lang="en-AU" sz="2200" b="1" dirty="0" smtClean="0"/>
            </a:br>
            <a:r>
              <a:rPr lang="en-AU" sz="2200" b="1" dirty="0" smtClean="0"/>
              <a:t/>
            </a:r>
            <a:br>
              <a:rPr lang="en-AU" sz="2200" b="1" dirty="0" smtClean="0"/>
            </a:br>
            <a:r>
              <a:rPr lang="en-AU" sz="2200" b="1" dirty="0"/>
              <a:t/>
            </a:r>
            <a:br>
              <a:rPr lang="en-AU" sz="2200" b="1" dirty="0"/>
            </a:br>
            <a:r>
              <a:rPr lang="en-AU" sz="2200" b="1" dirty="0" smtClean="0"/>
              <a:t/>
            </a:r>
            <a:br>
              <a:rPr lang="en-AU" sz="2200" b="1" dirty="0" smtClean="0"/>
            </a:br>
            <a:r>
              <a:rPr lang="en-AU" sz="2200" b="1" dirty="0"/>
              <a:t/>
            </a:r>
            <a:br>
              <a:rPr lang="en-AU" sz="2200" b="1" dirty="0"/>
            </a:br>
            <a:r>
              <a:rPr lang="en-AU" sz="2200" b="1" dirty="0" smtClean="0"/>
              <a:t/>
            </a:r>
            <a:br>
              <a:rPr lang="en-AU" sz="2200" b="1" dirty="0" smtClean="0"/>
            </a:br>
            <a:r>
              <a:rPr lang="en-AU" sz="2200" b="1" dirty="0"/>
              <a:t/>
            </a:r>
            <a:br>
              <a:rPr lang="en-AU" sz="2200" b="1" dirty="0"/>
            </a:br>
            <a:r>
              <a:rPr lang="en-AU" sz="2200" b="1" dirty="0" smtClean="0">
                <a:solidFill>
                  <a:schemeClr val="bg1"/>
                </a:solidFill>
              </a:rPr>
              <a:t>Jesus’ public ministry begins with a miracle at the wedding of friends.</a:t>
            </a:r>
            <a:br>
              <a:rPr lang="en-AU" sz="2200" b="1" dirty="0" smtClean="0">
                <a:solidFill>
                  <a:schemeClr val="bg1"/>
                </a:solidFill>
              </a:rPr>
            </a:br>
            <a:r>
              <a:rPr lang="en-AU" sz="2200" b="1" dirty="0" smtClean="0">
                <a:solidFill>
                  <a:schemeClr val="bg1"/>
                </a:solidFill>
              </a:rPr>
              <a:t>In the course of the celebration, the hosts began to run out of wine.</a:t>
            </a:r>
            <a:br>
              <a:rPr lang="en-AU" sz="2200" b="1" dirty="0" smtClean="0">
                <a:solidFill>
                  <a:schemeClr val="bg1"/>
                </a:solidFill>
              </a:rPr>
            </a:br>
            <a:r>
              <a:rPr lang="en-AU" sz="2200" b="1" dirty="0" smtClean="0">
                <a:solidFill>
                  <a:schemeClr val="bg1"/>
                </a:solidFill>
              </a:rPr>
              <a:t>Mary, knowing the hosts would be embarrassed in front of their</a:t>
            </a:r>
            <a:br>
              <a:rPr lang="en-AU" sz="2200" b="1" dirty="0" smtClean="0">
                <a:solidFill>
                  <a:schemeClr val="bg1"/>
                </a:solidFill>
              </a:rPr>
            </a:br>
            <a:r>
              <a:rPr lang="en-AU" sz="2200" b="1" dirty="0" smtClean="0">
                <a:solidFill>
                  <a:schemeClr val="bg1"/>
                </a:solidFill>
              </a:rPr>
              <a:t>guests, tells Jesus, “They have no wine.” Jesus says “Woman,</a:t>
            </a:r>
            <a:br>
              <a:rPr lang="en-AU" sz="2200" b="1" dirty="0" smtClean="0">
                <a:solidFill>
                  <a:schemeClr val="bg1"/>
                </a:solidFill>
              </a:rPr>
            </a:br>
            <a:r>
              <a:rPr lang="en-AU" sz="2200" b="1" dirty="0" smtClean="0">
                <a:solidFill>
                  <a:schemeClr val="bg1"/>
                </a:solidFill>
              </a:rPr>
              <a:t>how does your concern affect me? My hour has not yet come.”</a:t>
            </a:r>
            <a:br>
              <a:rPr lang="en-AU" sz="2200" b="1" dirty="0" smtClean="0">
                <a:solidFill>
                  <a:schemeClr val="bg1"/>
                </a:solidFill>
              </a:rPr>
            </a:br>
            <a:r>
              <a:rPr lang="en-AU" sz="2200" b="1" dirty="0" smtClean="0">
                <a:solidFill>
                  <a:schemeClr val="bg1"/>
                </a:solidFill>
              </a:rPr>
              <a:t>But Mary knew the good in Jesus’ heart and</a:t>
            </a:r>
            <a:br>
              <a:rPr lang="en-AU" sz="2200" b="1" dirty="0" smtClean="0">
                <a:solidFill>
                  <a:schemeClr val="bg1"/>
                </a:solidFill>
              </a:rPr>
            </a:br>
            <a:r>
              <a:rPr lang="en-AU" sz="2200" b="1" dirty="0" smtClean="0">
                <a:solidFill>
                  <a:schemeClr val="bg1"/>
                </a:solidFill>
              </a:rPr>
              <a:t>his love for others would</a:t>
            </a:r>
            <a:br>
              <a:rPr lang="en-AU" sz="2200" b="1" dirty="0" smtClean="0">
                <a:solidFill>
                  <a:schemeClr val="bg1"/>
                </a:solidFill>
              </a:rPr>
            </a:br>
            <a:r>
              <a:rPr lang="en-AU" sz="2200" b="1" dirty="0" smtClean="0">
                <a:solidFill>
                  <a:schemeClr val="bg1"/>
                </a:solidFill>
              </a:rPr>
              <a:t>not let their friends be</a:t>
            </a:r>
            <a:br>
              <a:rPr lang="en-AU" sz="2200" b="1" dirty="0" smtClean="0">
                <a:solidFill>
                  <a:schemeClr val="bg1"/>
                </a:solidFill>
              </a:rPr>
            </a:br>
            <a:r>
              <a:rPr lang="en-AU" sz="2200" b="1" dirty="0" smtClean="0">
                <a:solidFill>
                  <a:schemeClr val="bg1"/>
                </a:solidFill>
              </a:rPr>
              <a:t>embarrassed. So she</a:t>
            </a:r>
            <a:br>
              <a:rPr lang="en-AU" sz="2200" b="1" dirty="0" smtClean="0">
                <a:solidFill>
                  <a:schemeClr val="bg1"/>
                </a:solidFill>
              </a:rPr>
            </a:br>
            <a:r>
              <a:rPr lang="en-AU" sz="2200" b="1" dirty="0" smtClean="0">
                <a:solidFill>
                  <a:schemeClr val="bg1"/>
                </a:solidFill>
              </a:rPr>
              <a:t>told the servants,</a:t>
            </a:r>
            <a:br>
              <a:rPr lang="en-AU" sz="2200" b="1" dirty="0" smtClean="0">
                <a:solidFill>
                  <a:schemeClr val="bg1"/>
                </a:solidFill>
              </a:rPr>
            </a:br>
            <a:r>
              <a:rPr lang="en-AU" sz="2200" b="1" dirty="0" smtClean="0">
                <a:solidFill>
                  <a:schemeClr val="bg1"/>
                </a:solidFill>
              </a:rPr>
              <a:t>“Do whatever he</a:t>
            </a:r>
            <a:br>
              <a:rPr lang="en-AU" sz="2200" b="1" dirty="0" smtClean="0">
                <a:solidFill>
                  <a:schemeClr val="bg1"/>
                </a:solidFill>
              </a:rPr>
            </a:br>
            <a:r>
              <a:rPr lang="en-AU" sz="2200" b="1" dirty="0" smtClean="0">
                <a:solidFill>
                  <a:schemeClr val="bg1"/>
                </a:solidFill>
              </a:rPr>
              <a:t>tells you.” Jesus</a:t>
            </a:r>
            <a:br>
              <a:rPr lang="en-AU" sz="2200" b="1" dirty="0" smtClean="0">
                <a:solidFill>
                  <a:schemeClr val="bg1"/>
                </a:solidFill>
              </a:rPr>
            </a:br>
            <a:r>
              <a:rPr lang="en-AU" sz="2200" b="1" dirty="0" smtClean="0">
                <a:solidFill>
                  <a:schemeClr val="bg1"/>
                </a:solidFill>
              </a:rPr>
              <a:t>asked for jars filled</a:t>
            </a:r>
            <a:br>
              <a:rPr lang="en-AU" sz="2200" b="1" dirty="0" smtClean="0">
                <a:solidFill>
                  <a:schemeClr val="bg1"/>
                </a:solidFill>
              </a:rPr>
            </a:br>
            <a:r>
              <a:rPr lang="en-AU" sz="2200" b="1" dirty="0" smtClean="0">
                <a:solidFill>
                  <a:schemeClr val="bg1"/>
                </a:solidFill>
              </a:rPr>
              <a:t>with water and</a:t>
            </a:r>
            <a:br>
              <a:rPr lang="en-AU" sz="2200" b="1" dirty="0" smtClean="0">
                <a:solidFill>
                  <a:schemeClr val="bg1"/>
                </a:solidFill>
              </a:rPr>
            </a:br>
            <a:r>
              <a:rPr lang="en-AU" sz="2200" b="1" dirty="0" smtClean="0">
                <a:solidFill>
                  <a:schemeClr val="bg1"/>
                </a:solidFill>
              </a:rPr>
              <a:t>then changed the</a:t>
            </a:r>
            <a:br>
              <a:rPr lang="en-AU" sz="2200" b="1" dirty="0" smtClean="0">
                <a:solidFill>
                  <a:schemeClr val="bg1"/>
                </a:solidFill>
              </a:rPr>
            </a:br>
            <a:r>
              <a:rPr lang="en-AU" sz="2200" b="1" dirty="0" smtClean="0">
                <a:solidFill>
                  <a:schemeClr val="bg1"/>
                </a:solidFill>
              </a:rPr>
              <a:t>water into wine.</a:t>
            </a:r>
            <a:br>
              <a:rPr lang="en-AU" sz="2200" b="1" dirty="0" smtClean="0">
                <a:solidFill>
                  <a:schemeClr val="bg1"/>
                </a:solidFill>
              </a:rPr>
            </a:br>
            <a:endParaRPr lang="en-AU" sz="2200" b="1" dirty="0" smtClean="0">
              <a:solidFill>
                <a:schemeClr val="bg1"/>
              </a:solidFill>
            </a:endParaRPr>
          </a:p>
        </p:txBody>
      </p:sp>
    </p:spTree>
    <p:extLst>
      <p:ext uri="{BB962C8B-B14F-4D97-AF65-F5344CB8AC3E}">
        <p14:creationId xmlns:p14="http://schemas.microsoft.com/office/powerpoint/2010/main" val="1289899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19256" cy="5793507"/>
          </a:xfrm>
          <a:solidFill>
            <a:srgbClr val="0070C0"/>
          </a:solidFill>
        </p:spPr>
        <p:txBody>
          <a:bodyPr>
            <a:normAutofit/>
          </a:bodyPr>
          <a:lstStyle/>
          <a:p>
            <a:pPr marL="0" indent="0" algn="ctr">
              <a:buNone/>
            </a:pPr>
            <a:endParaRPr lang="en-AU" sz="8800" b="1" dirty="0" smtClean="0">
              <a:solidFill>
                <a:schemeClr val="bg1"/>
              </a:solidFill>
              <a:latin typeface="Lucida Calligraphy" pitchFamily="66" charset="0"/>
            </a:endParaRPr>
          </a:p>
          <a:p>
            <a:pPr marL="0" indent="0" algn="ctr">
              <a:buNone/>
            </a:pPr>
            <a:r>
              <a:rPr lang="en-AU" sz="8800" b="1" dirty="0" smtClean="0">
                <a:solidFill>
                  <a:schemeClr val="bg1"/>
                </a:solidFill>
                <a:latin typeface="Lucida Calligraphy" pitchFamily="66" charset="0"/>
              </a:rPr>
              <a:t>Mary knew grief</a:t>
            </a:r>
            <a:endParaRPr lang="en-AU" sz="8800" b="1" dirty="0">
              <a:solidFill>
                <a:schemeClr val="bg1"/>
              </a:solidFill>
              <a:latin typeface="Lucida Calligraphy" pitchFamily="66" charset="0"/>
            </a:endParaRPr>
          </a:p>
        </p:txBody>
      </p:sp>
    </p:spTree>
    <p:extLst>
      <p:ext uri="{BB962C8B-B14F-4D97-AF65-F5344CB8AC3E}">
        <p14:creationId xmlns:p14="http://schemas.microsoft.com/office/powerpoint/2010/main" val="401288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womeninthebible.net/images/MARY_MAGDALENE_-_Mary_Magdalene_Mary_of_Nazareth_and_John_in_the_film_The_Passion_of_the_Chr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613" cy="69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42342" y="4220905"/>
            <a:ext cx="4201658" cy="2636912"/>
          </a:xfrm>
          <a:solidFill>
            <a:schemeClr val="bg2">
              <a:lumMod val="75000"/>
            </a:schemeClr>
          </a:solidFill>
        </p:spPr>
        <p:txBody>
          <a:bodyPr rtlCol="0">
            <a:noAutofit/>
          </a:bodyPr>
          <a:lstStyle/>
          <a:p>
            <a:pPr algn="l" eaLnBrk="1" fontAlgn="auto" hangingPunct="1">
              <a:spcAft>
                <a:spcPts val="0"/>
              </a:spcAft>
              <a:defRPr/>
            </a:pPr>
            <a:r>
              <a:rPr lang="en-AU" sz="1600" b="1" dirty="0" smtClean="0"/>
              <a:t>John’s gospel tells us that Mary was at </a:t>
            </a:r>
            <a:r>
              <a:rPr lang="en-AU" sz="1600" b="1" dirty="0" smtClean="0"/>
              <a:t>he</a:t>
            </a:r>
            <a:br>
              <a:rPr lang="en-AU" sz="1600" b="1" dirty="0" smtClean="0"/>
            </a:br>
            <a:r>
              <a:rPr lang="en-AU" sz="1600" b="1" dirty="0" smtClean="0"/>
              <a:t> </a:t>
            </a:r>
            <a:r>
              <a:rPr lang="en-AU" sz="1600" b="1" dirty="0" smtClean="0"/>
              <a:t>foot of </a:t>
            </a:r>
            <a:r>
              <a:rPr lang="en-AU" sz="1600" b="1" dirty="0" smtClean="0"/>
              <a:t>the </a:t>
            </a:r>
            <a:r>
              <a:rPr lang="en-AU" sz="1600" b="1" dirty="0" smtClean="0"/>
              <a:t>cross </a:t>
            </a:r>
            <a:r>
              <a:rPr lang="en-AU" sz="1600" b="1" dirty="0" smtClean="0"/>
              <a:t>when </a:t>
            </a:r>
            <a:r>
              <a:rPr lang="en-AU" sz="1600" b="1" dirty="0" smtClean="0"/>
              <a:t>Jesus was</a:t>
            </a:r>
            <a:br>
              <a:rPr lang="en-AU" sz="1600" b="1" dirty="0" smtClean="0"/>
            </a:br>
            <a:r>
              <a:rPr lang="en-AU" sz="1600" b="1" dirty="0" smtClean="0"/>
              <a:t>crucified  and died. Before he died,</a:t>
            </a:r>
            <a:br>
              <a:rPr lang="en-AU" sz="1600" b="1" dirty="0" smtClean="0"/>
            </a:br>
            <a:r>
              <a:rPr lang="en-AU" sz="1600" b="1" dirty="0" smtClean="0"/>
              <a:t>Jesus saw his mother with the disciple</a:t>
            </a:r>
            <a:br>
              <a:rPr lang="en-AU" sz="1600" b="1" dirty="0" smtClean="0"/>
            </a:br>
            <a:r>
              <a:rPr lang="en-AU" sz="1600" b="1" dirty="0" smtClean="0"/>
              <a:t>John, whom he loved. He asked Mary to</a:t>
            </a:r>
            <a:br>
              <a:rPr lang="en-AU" sz="1600" b="1" dirty="0" smtClean="0"/>
            </a:br>
            <a:r>
              <a:rPr lang="en-AU" sz="1600" b="1" dirty="0" smtClean="0"/>
              <a:t>watch over John as a mother. Then Jesus</a:t>
            </a:r>
            <a:br>
              <a:rPr lang="en-AU" sz="1600" b="1" dirty="0" smtClean="0"/>
            </a:br>
            <a:r>
              <a:rPr lang="en-AU" sz="1600" b="1" dirty="0" smtClean="0"/>
              <a:t>asked the disciple to take care of his mother,</a:t>
            </a:r>
            <a:br>
              <a:rPr lang="en-AU" sz="1600" b="1" dirty="0" smtClean="0"/>
            </a:br>
            <a:r>
              <a:rPr lang="en-AU" sz="1600" b="1" dirty="0" smtClean="0"/>
              <a:t>and “from that hour the disciple took her into</a:t>
            </a:r>
            <a:br>
              <a:rPr lang="en-AU" sz="1600" b="1" dirty="0" smtClean="0"/>
            </a:br>
            <a:r>
              <a:rPr lang="en-AU" sz="1600" b="1" dirty="0" smtClean="0"/>
              <a:t>his home.”</a:t>
            </a:r>
            <a:r>
              <a:rPr lang="en-AU" sz="1800" b="1" dirty="0" smtClean="0"/>
              <a:t/>
            </a:r>
            <a:br>
              <a:rPr lang="en-AU" sz="1800" b="1" dirty="0" smtClean="0"/>
            </a:br>
            <a:endParaRPr lang="en-AU" sz="1800" b="1" dirty="0" smtClean="0"/>
          </a:p>
        </p:txBody>
      </p:sp>
    </p:spTree>
    <p:extLst>
      <p:ext uri="{BB962C8B-B14F-4D97-AF65-F5344CB8AC3E}">
        <p14:creationId xmlns:p14="http://schemas.microsoft.com/office/powerpoint/2010/main" val="1272016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144" y="274638"/>
            <a:ext cx="3024336" cy="5890666"/>
          </a:xfrm>
        </p:spPr>
        <p:txBody>
          <a:bodyPr>
            <a:normAutofit/>
          </a:bodyPr>
          <a:lstStyle/>
          <a:p>
            <a:r>
              <a:rPr lang="en-AU" sz="5400" b="1" dirty="0" smtClean="0"/>
              <a:t>There are many images of Mary at the Cross </a:t>
            </a:r>
            <a:endParaRPr lang="en-AU" sz="5400" b="1" dirty="0"/>
          </a:p>
        </p:txBody>
      </p:sp>
      <p:pic>
        <p:nvPicPr>
          <p:cNvPr id="1026" name="Picture 2" descr="http://www.salvemariaregina.info/Images/SixthSorr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9340"/>
            <a:ext cx="5724128" cy="682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540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224" y="23030"/>
            <a:ext cx="2555776" cy="6834970"/>
          </a:xfrm>
          <a:solidFill>
            <a:schemeClr val="tx2">
              <a:lumMod val="60000"/>
              <a:lumOff val="40000"/>
            </a:schemeClr>
          </a:solidFill>
        </p:spPr>
        <p:txBody>
          <a:bodyPr>
            <a:normAutofit/>
          </a:bodyPr>
          <a:lstStyle/>
          <a:p>
            <a:r>
              <a:rPr lang="en-AU" sz="2800" b="1" dirty="0" smtClean="0"/>
              <a:t>Mary</a:t>
            </a:r>
            <a:br>
              <a:rPr lang="en-AU" sz="2800" b="1" dirty="0" smtClean="0"/>
            </a:br>
            <a:r>
              <a:rPr lang="en-AU" sz="2800" b="1" dirty="0" smtClean="0"/>
              <a:t>Knew what it was to go</a:t>
            </a:r>
            <a:br>
              <a:rPr lang="en-AU" sz="2800" b="1" dirty="0" smtClean="0"/>
            </a:br>
            <a:r>
              <a:rPr lang="en-AU" sz="2800" b="1" dirty="0" smtClean="0"/>
              <a:t> through difficult times.  When times are difficult for </a:t>
            </a:r>
            <a:r>
              <a:rPr lang="en-AU" sz="2800" b="1" dirty="0" smtClean="0"/>
              <a:t>you, </a:t>
            </a:r>
            <a:r>
              <a:rPr lang="en-AU" sz="2800" b="1" dirty="0" smtClean="0"/>
              <a:t>she can be turned to in praye</a:t>
            </a:r>
            <a:r>
              <a:rPr lang="en-AU" sz="2800" dirty="0" smtClean="0"/>
              <a:t>r</a:t>
            </a:r>
            <a:endParaRPr lang="en-AU" sz="2800" dirty="0"/>
          </a:p>
        </p:txBody>
      </p:sp>
      <p:pic>
        <p:nvPicPr>
          <p:cNvPr id="2050" name="Picture 2" descr="http://sharpiron.files.wordpress.com/2008/02/mary-at-the-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30"/>
            <a:ext cx="6588224" cy="6834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182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2.bp.blogspot.com/_GzQnzaF4k-o/TGG8p9dnntI/AAAAAAAALGg/NikpmTZQT3Q/s1600/assump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4" y="0"/>
            <a:ext cx="9251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a:xfrm>
            <a:off x="39509" y="1638002"/>
            <a:ext cx="4608636" cy="1790998"/>
          </a:xfrm>
        </p:spPr>
        <p:txBody>
          <a:bodyPr>
            <a:normAutofit fontScale="90000"/>
          </a:bodyPr>
          <a:lstStyle/>
          <a:p>
            <a:pPr algn="l" eaLnBrk="1" hangingPunct="1"/>
            <a:r>
              <a:rPr lang="en-AU" sz="3100" b="1" dirty="0" smtClean="0"/>
              <a:t>Assumption</a:t>
            </a:r>
            <a:br>
              <a:rPr lang="en-AU" sz="3100" b="1" dirty="0" smtClean="0"/>
            </a:br>
            <a:r>
              <a:rPr lang="en-AU" sz="3100" b="1" dirty="0" smtClean="0"/>
              <a:t>Through Church tradition, we believe that when Mary’s life </a:t>
            </a:r>
            <a:r>
              <a:rPr lang="en-AU" sz="3100" b="1" dirty="0" smtClean="0"/>
              <a:t>on earth </a:t>
            </a:r>
            <a:r>
              <a:rPr lang="en-AU" sz="3100" b="1" dirty="0" smtClean="0"/>
              <a:t>was complete, she was assumed, or taken, body and </a:t>
            </a:r>
            <a:r>
              <a:rPr lang="en-AU" sz="3100" b="1" dirty="0" smtClean="0"/>
              <a:t>soul into </a:t>
            </a:r>
            <a:r>
              <a:rPr lang="en-AU" sz="3100" b="1" dirty="0" smtClean="0"/>
              <a:t>heaven</a:t>
            </a:r>
            <a:r>
              <a:rPr lang="en-AU" sz="2000" b="1" dirty="0" smtClean="0"/>
              <a:t>.</a:t>
            </a:r>
          </a:p>
        </p:txBody>
      </p:sp>
    </p:spTree>
    <p:extLst>
      <p:ext uri="{BB962C8B-B14F-4D97-AF65-F5344CB8AC3E}">
        <p14:creationId xmlns:p14="http://schemas.microsoft.com/office/powerpoint/2010/main" val="822889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enship+of+Mary.jpg]"/>
          <p:cNvPicPr>
            <a:picLocks noChangeAspect="1" noChangeArrowheads="1"/>
          </p:cNvPicPr>
          <p:nvPr/>
        </p:nvPicPr>
        <p:blipFill>
          <a:blip r:embed="rId2" cstate="print"/>
          <a:srcRect/>
          <a:stretch>
            <a:fillRect/>
          </a:stretch>
        </p:blipFill>
        <p:spPr bwMode="auto">
          <a:xfrm>
            <a:off x="0" y="-46032"/>
            <a:ext cx="5143504" cy="6904032"/>
          </a:xfrm>
          <a:prstGeom prst="rect">
            <a:avLst/>
          </a:prstGeom>
          <a:noFill/>
        </p:spPr>
      </p:pic>
      <p:sp>
        <p:nvSpPr>
          <p:cNvPr id="2" name="TextBox 1"/>
          <p:cNvSpPr txBox="1"/>
          <p:nvPr/>
        </p:nvSpPr>
        <p:spPr>
          <a:xfrm>
            <a:off x="5143504" y="53869"/>
            <a:ext cx="4000496" cy="7571303"/>
          </a:xfrm>
          <a:prstGeom prst="rect">
            <a:avLst/>
          </a:prstGeom>
          <a:solidFill>
            <a:schemeClr val="tx2">
              <a:lumMod val="60000"/>
              <a:lumOff val="40000"/>
            </a:schemeClr>
          </a:solidFill>
        </p:spPr>
        <p:txBody>
          <a:bodyPr wrap="square" rtlCol="0">
            <a:spAutoFit/>
          </a:bodyPr>
          <a:lstStyle/>
          <a:p>
            <a:pPr algn="ctr"/>
            <a:endParaRPr lang="en-AU" sz="3600" b="1" dirty="0" smtClean="0"/>
          </a:p>
          <a:p>
            <a:pPr algn="ctr"/>
            <a:r>
              <a:rPr lang="en-AU" sz="3600" b="1" dirty="0" smtClean="0"/>
              <a:t>This particular picture shows Mary going up into Heaven.  The church calls this her </a:t>
            </a:r>
            <a:r>
              <a:rPr lang="en-AU" sz="5400" b="1" dirty="0" smtClean="0"/>
              <a:t>Assumption</a:t>
            </a:r>
            <a:r>
              <a:rPr lang="en-AU" sz="3600" b="1" dirty="0" smtClean="0"/>
              <a:t> into heaven. The church celebrates this each year.</a:t>
            </a:r>
          </a:p>
          <a:p>
            <a:endParaRPr lang="en-AU" sz="3600" b="1" dirty="0"/>
          </a:p>
          <a:p>
            <a:pPr algn="ctr"/>
            <a:r>
              <a:rPr lang="en-AU" sz="3600" b="1" dirty="0" smtClean="0"/>
              <a:t> </a:t>
            </a:r>
          </a:p>
          <a:p>
            <a:pPr algn="ctr"/>
            <a:endParaRPr lang="en-AU" sz="36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19256" cy="5793507"/>
          </a:xfrm>
          <a:solidFill>
            <a:srgbClr val="0070C0"/>
          </a:solidFill>
        </p:spPr>
        <p:txBody>
          <a:bodyPr>
            <a:normAutofit fontScale="85000" lnSpcReduction="10000"/>
          </a:bodyPr>
          <a:lstStyle/>
          <a:p>
            <a:pPr algn="ctr">
              <a:buNone/>
            </a:pPr>
            <a:r>
              <a:rPr lang="en-AU" sz="7200" b="1" i="1" dirty="0">
                <a:solidFill>
                  <a:schemeClr val="bg1"/>
                </a:solidFill>
                <a:latin typeface="Lucida Calligraphy" pitchFamily="66" charset="0"/>
              </a:rPr>
              <a:t>Jesus, may your mother, Mary, pray</a:t>
            </a:r>
            <a:endParaRPr lang="en-AU" sz="7200" b="1" dirty="0">
              <a:solidFill>
                <a:schemeClr val="bg1"/>
              </a:solidFill>
              <a:latin typeface="Lucida Calligraphy" pitchFamily="66" charset="0"/>
            </a:endParaRPr>
          </a:p>
          <a:p>
            <a:pPr algn="ctr">
              <a:buNone/>
            </a:pPr>
            <a:r>
              <a:rPr lang="en-AU" sz="7200" b="1" i="1" dirty="0">
                <a:solidFill>
                  <a:schemeClr val="bg1"/>
                </a:solidFill>
                <a:latin typeface="Lucida Calligraphy" pitchFamily="66" charset="0"/>
              </a:rPr>
              <a:t>for us and guide us on our journey</a:t>
            </a:r>
            <a:endParaRPr lang="en-AU" sz="7200" b="1" dirty="0">
              <a:solidFill>
                <a:schemeClr val="bg1"/>
              </a:solidFill>
              <a:latin typeface="Lucida Calligraphy" pitchFamily="66" charset="0"/>
            </a:endParaRPr>
          </a:p>
          <a:p>
            <a:pPr algn="ctr">
              <a:buNone/>
            </a:pPr>
            <a:r>
              <a:rPr lang="en-AU" sz="7200" b="1" i="1" dirty="0">
                <a:solidFill>
                  <a:schemeClr val="bg1"/>
                </a:solidFill>
                <a:latin typeface="Lucida Calligraphy" pitchFamily="66" charset="0"/>
              </a:rPr>
              <a:t>home to you.</a:t>
            </a:r>
            <a:endParaRPr lang="en-AU" sz="7200" b="1" dirty="0">
              <a:solidFill>
                <a:schemeClr val="bg1"/>
              </a:solidFill>
              <a:latin typeface="Lucida Calligraphy" pitchFamily="66" charset="0"/>
            </a:endParaRPr>
          </a:p>
        </p:txBody>
      </p:sp>
    </p:spTree>
    <p:extLst>
      <p:ext uri="{BB962C8B-B14F-4D97-AF65-F5344CB8AC3E}">
        <p14:creationId xmlns:p14="http://schemas.microsoft.com/office/powerpoint/2010/main" val="401288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4786346" cy="1143000"/>
          </a:xfrm>
          <a:solidFill>
            <a:schemeClr val="accent5">
              <a:lumMod val="75000"/>
            </a:schemeClr>
          </a:solidFill>
        </p:spPr>
        <p:txBody>
          <a:bodyPr>
            <a:normAutofit fontScale="90000"/>
          </a:bodyPr>
          <a:lstStyle/>
          <a:p>
            <a:r>
              <a:rPr lang="en-AU" dirty="0" smtClean="0"/>
              <a:t>MAY IS THE MONTH OF MARY</a:t>
            </a:r>
            <a:endParaRPr lang="en-AU" dirty="0"/>
          </a:p>
        </p:txBody>
      </p:sp>
      <p:pic>
        <p:nvPicPr>
          <p:cNvPr id="3083" name="Picture 11" descr="C:\Documents and Settings\droache\Local Settings\Temporary Internet Files\Content.IE5\IC269C48\MC900433678[1].wmf"/>
          <p:cNvPicPr>
            <a:picLocks noChangeAspect="1" noChangeArrowheads="1"/>
          </p:cNvPicPr>
          <p:nvPr/>
        </p:nvPicPr>
        <p:blipFill>
          <a:blip r:embed="rId2" cstate="print"/>
          <a:srcRect/>
          <a:stretch>
            <a:fillRect/>
          </a:stretch>
        </p:blipFill>
        <p:spPr bwMode="auto">
          <a:xfrm>
            <a:off x="5214942" y="61773"/>
            <a:ext cx="3643338" cy="6796227"/>
          </a:xfrm>
          <a:prstGeom prst="rect">
            <a:avLst/>
          </a:prstGeom>
          <a:noFill/>
        </p:spPr>
      </p:pic>
      <p:sp>
        <p:nvSpPr>
          <p:cNvPr id="14" name="TextBox 13"/>
          <p:cNvSpPr txBox="1"/>
          <p:nvPr/>
        </p:nvSpPr>
        <p:spPr>
          <a:xfrm>
            <a:off x="214282" y="1285860"/>
            <a:ext cx="4786346" cy="4472644"/>
          </a:xfrm>
          <a:prstGeom prst="rect">
            <a:avLst/>
          </a:prstGeom>
          <a:solidFill>
            <a:schemeClr val="accent5">
              <a:lumMod val="60000"/>
              <a:lumOff val="40000"/>
            </a:schemeClr>
          </a:solidFill>
        </p:spPr>
        <p:txBody>
          <a:bodyPr wrap="square" rtlCol="0">
            <a:spAutoFit/>
          </a:bodyPr>
          <a:lstStyle/>
          <a:p>
            <a:pPr algn="ctr"/>
            <a:r>
              <a:rPr lang="en-AU" sz="4000" dirty="0" smtClean="0">
                <a:latin typeface="Arial Black" pitchFamily="34" charset="0"/>
              </a:rPr>
              <a:t>Mary is the mother of Jesus.</a:t>
            </a:r>
          </a:p>
          <a:p>
            <a:pPr algn="ctr"/>
            <a:r>
              <a:rPr lang="en-AU" sz="4000" dirty="0" smtClean="0">
                <a:latin typeface="Arial Black" pitchFamily="34" charset="0"/>
              </a:rPr>
              <a:t>Mary is also called the mother of the Church.</a:t>
            </a:r>
            <a:endParaRPr lang="en-AU" sz="4000" dirty="0">
              <a:latin typeface="Arial Black" pitchFamily="34" charset="0"/>
            </a:endParaRPr>
          </a:p>
        </p:txBody>
      </p:sp>
      <p:sp>
        <p:nvSpPr>
          <p:cNvPr id="15" name="TextBox 14"/>
          <p:cNvSpPr txBox="1"/>
          <p:nvPr/>
        </p:nvSpPr>
        <p:spPr>
          <a:xfrm>
            <a:off x="214282" y="5643578"/>
            <a:ext cx="4786346" cy="1015663"/>
          </a:xfrm>
          <a:prstGeom prst="rect">
            <a:avLst/>
          </a:prstGeom>
          <a:solidFill>
            <a:schemeClr val="accent5">
              <a:lumMod val="75000"/>
            </a:schemeClr>
          </a:solidFill>
          <a:ln>
            <a:solidFill>
              <a:schemeClr val="accent1"/>
            </a:solidFill>
          </a:ln>
        </p:spPr>
        <p:txBody>
          <a:bodyPr wrap="square" rtlCol="0">
            <a:spAutoFit/>
          </a:bodyPr>
          <a:lstStyle/>
          <a:p>
            <a:r>
              <a:rPr lang="en-AU" sz="2000" dirty="0" smtClean="0">
                <a:latin typeface="Arial" pitchFamily="34" charset="0"/>
                <a:cs typeface="Arial" pitchFamily="34" charset="0"/>
              </a:rPr>
              <a:t>What was so special about Mary that God asked her to be the mother of Jesus Christ?</a:t>
            </a:r>
            <a:endParaRPr lang="en-AU" sz="20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0"/>
            <a:ext cx="4499992" cy="6858000"/>
          </a:xfrm>
          <a:solidFill>
            <a:schemeClr val="tx2">
              <a:lumMod val="60000"/>
              <a:lumOff val="40000"/>
            </a:schemeClr>
          </a:solidFill>
        </p:spPr>
        <p:txBody>
          <a:bodyPr>
            <a:normAutofit/>
          </a:bodyPr>
          <a:lstStyle/>
          <a:p>
            <a:r>
              <a:rPr lang="en-AU" b="1" dirty="0" smtClean="0"/>
              <a:t>Over the centuries artists have drawn painted and sculptured Mary and Jesus in many different forms</a:t>
            </a:r>
            <a:endParaRPr lang="en-AU"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644008" cy="6858000"/>
          </a:xfrm>
        </p:spPr>
      </p:pic>
    </p:spTree>
    <p:extLst>
      <p:ext uri="{BB962C8B-B14F-4D97-AF65-F5344CB8AC3E}">
        <p14:creationId xmlns:p14="http://schemas.microsoft.com/office/powerpoint/2010/main" val="2431685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19256" cy="5793507"/>
          </a:xfrm>
          <a:solidFill>
            <a:srgbClr val="0070C0"/>
          </a:solidFill>
        </p:spPr>
        <p:txBody>
          <a:bodyPr>
            <a:normAutofit fontScale="92500"/>
          </a:bodyPr>
          <a:lstStyle/>
          <a:p>
            <a:pPr algn="ctr">
              <a:buNone/>
            </a:pPr>
            <a:r>
              <a:rPr lang="en-AU" sz="6500" b="1" dirty="0">
                <a:solidFill>
                  <a:schemeClr val="bg1"/>
                </a:solidFill>
                <a:latin typeface="Lucida Calligraphy" pitchFamily="66" charset="0"/>
              </a:rPr>
              <a:t>Think of the nicest person that you know and think of some words to describe that person.</a:t>
            </a:r>
          </a:p>
          <a:p>
            <a:pPr algn="ctr">
              <a:buNone/>
            </a:pPr>
            <a:endParaRPr lang="en-AU" sz="7200" b="1" dirty="0">
              <a:solidFill>
                <a:schemeClr val="bg1"/>
              </a:solidFill>
              <a:latin typeface="Lucida Calligraphy" pitchFamily="66" charset="0"/>
            </a:endParaRPr>
          </a:p>
        </p:txBody>
      </p:sp>
    </p:spTree>
    <p:extLst>
      <p:ext uri="{BB962C8B-B14F-4D97-AF65-F5344CB8AC3E}">
        <p14:creationId xmlns:p14="http://schemas.microsoft.com/office/powerpoint/2010/main" val="1953247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19256" cy="5793507"/>
          </a:xfrm>
          <a:solidFill>
            <a:srgbClr val="0070C0"/>
          </a:solidFill>
        </p:spPr>
        <p:txBody>
          <a:bodyPr>
            <a:normAutofit/>
          </a:bodyPr>
          <a:lstStyle/>
          <a:p>
            <a:pPr algn="ctr">
              <a:buNone/>
            </a:pPr>
            <a:endParaRPr lang="en-AU" sz="6500" b="1" dirty="0" smtClean="0">
              <a:solidFill>
                <a:schemeClr val="bg1"/>
              </a:solidFill>
              <a:latin typeface="Lucida Calligraphy" pitchFamily="66" charset="0"/>
            </a:endParaRPr>
          </a:p>
          <a:p>
            <a:pPr algn="ctr">
              <a:buNone/>
            </a:pPr>
            <a:r>
              <a:rPr lang="en-AU" sz="6500" b="1" dirty="0" smtClean="0">
                <a:solidFill>
                  <a:schemeClr val="bg1"/>
                </a:solidFill>
                <a:latin typeface="Lucida Calligraphy" pitchFamily="66" charset="0"/>
              </a:rPr>
              <a:t>Mary is like the nicest person ever.</a:t>
            </a:r>
            <a:endParaRPr lang="en-AU" sz="6500" b="1" dirty="0">
              <a:solidFill>
                <a:schemeClr val="bg1"/>
              </a:solidFill>
              <a:latin typeface="Lucida Calligraphy" pitchFamily="66" charset="0"/>
            </a:endParaRPr>
          </a:p>
          <a:p>
            <a:pPr algn="ctr">
              <a:buNone/>
            </a:pPr>
            <a:endParaRPr lang="en-AU" sz="7200" b="1" dirty="0">
              <a:solidFill>
                <a:schemeClr val="bg1"/>
              </a:solidFill>
              <a:latin typeface="Lucida Calligraphy" pitchFamily="66" charset="0"/>
            </a:endParaRPr>
          </a:p>
        </p:txBody>
      </p:sp>
    </p:spTree>
    <p:extLst>
      <p:ext uri="{BB962C8B-B14F-4D97-AF65-F5344CB8AC3E}">
        <p14:creationId xmlns:p14="http://schemas.microsoft.com/office/powerpoint/2010/main" val="1797512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roache\Local Settings\Temporary Internet Files\Content.IE5\KFANA1GP\MP900400450[1].jpg"/>
          <p:cNvPicPr>
            <a:picLocks noChangeAspect="1" noChangeArrowheads="1"/>
          </p:cNvPicPr>
          <p:nvPr/>
        </p:nvPicPr>
        <p:blipFill>
          <a:blip r:embed="rId2" cstate="print"/>
          <a:srcRect/>
          <a:stretch>
            <a:fillRect/>
          </a:stretch>
        </p:blipFill>
        <p:spPr bwMode="auto">
          <a:xfrm>
            <a:off x="4143372" y="-650276"/>
            <a:ext cx="5000628" cy="7508276"/>
          </a:xfrm>
          <a:prstGeom prst="rect">
            <a:avLst/>
          </a:prstGeom>
          <a:noFill/>
        </p:spPr>
      </p:pic>
      <p:sp>
        <p:nvSpPr>
          <p:cNvPr id="5" name="TextBox 4"/>
          <p:cNvSpPr txBox="1"/>
          <p:nvPr/>
        </p:nvSpPr>
        <p:spPr>
          <a:xfrm>
            <a:off x="214282" y="214290"/>
            <a:ext cx="3786214" cy="7478970"/>
          </a:xfrm>
          <a:prstGeom prst="rect">
            <a:avLst/>
          </a:prstGeom>
          <a:solidFill>
            <a:schemeClr val="accent6">
              <a:lumMod val="20000"/>
              <a:lumOff val="80000"/>
            </a:schemeClr>
          </a:solidFill>
        </p:spPr>
        <p:txBody>
          <a:bodyPr wrap="square" rtlCol="0">
            <a:spAutoFit/>
          </a:bodyPr>
          <a:lstStyle/>
          <a:p>
            <a:pPr algn="ctr"/>
            <a:endParaRPr lang="en-AU" sz="4000" dirty="0" smtClean="0">
              <a:latin typeface="Arial Black" pitchFamily="34" charset="0"/>
            </a:endParaRPr>
          </a:p>
          <a:p>
            <a:pPr algn="ctr"/>
            <a:endParaRPr lang="en-AU" sz="4000" dirty="0">
              <a:latin typeface="Arial Black" pitchFamily="34" charset="0"/>
            </a:endParaRPr>
          </a:p>
          <a:p>
            <a:pPr algn="ctr"/>
            <a:r>
              <a:rPr lang="en-AU" sz="4000" dirty="0" smtClean="0">
                <a:latin typeface="Arial Black" pitchFamily="34" charset="0"/>
              </a:rPr>
              <a:t>There </a:t>
            </a:r>
            <a:r>
              <a:rPr lang="en-AU" sz="4000" dirty="0" smtClean="0">
                <a:latin typeface="Arial Black" pitchFamily="34" charset="0"/>
              </a:rPr>
              <a:t>are many statues around the word that show </a:t>
            </a:r>
            <a:r>
              <a:rPr lang="en-AU" sz="4000" dirty="0" smtClean="0">
                <a:latin typeface="Arial Black" pitchFamily="34" charset="0"/>
              </a:rPr>
              <a:t>Mary.</a:t>
            </a:r>
          </a:p>
          <a:p>
            <a:pPr algn="ctr"/>
            <a:endParaRPr lang="en-AU" sz="4000" dirty="0">
              <a:latin typeface="Arial Black" pitchFamily="34" charset="0"/>
            </a:endParaRPr>
          </a:p>
          <a:p>
            <a:pPr algn="ctr"/>
            <a:endParaRPr lang="en-AU" sz="4000" dirty="0" smtClean="0">
              <a:latin typeface="Arial Black" pitchFamily="34" charset="0"/>
            </a:endParaRPr>
          </a:p>
          <a:p>
            <a:pPr algn="ctr"/>
            <a:endParaRPr lang="en-AU" sz="4000" dirty="0">
              <a:latin typeface="Arial Black" pitchFamily="34" charset="0"/>
            </a:endParaRPr>
          </a:p>
          <a:p>
            <a:pPr algn="ctr"/>
            <a:endParaRPr lang="en-AU" sz="4000" dirty="0">
              <a:latin typeface="Arial Black"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323850" y="476250"/>
            <a:ext cx="8229600" cy="6048375"/>
          </a:xfrm>
          <a:solidFill>
            <a:schemeClr val="tx2">
              <a:lumMod val="60000"/>
              <a:lumOff val="40000"/>
            </a:schemeClr>
          </a:solidFill>
        </p:spPr>
        <p:txBody>
          <a:bodyPr/>
          <a:lstStyle/>
          <a:p>
            <a:pPr algn="ctr" eaLnBrk="1" hangingPunct="1">
              <a:buFont typeface="Arial" charset="0"/>
              <a:buNone/>
            </a:pPr>
            <a:r>
              <a:rPr lang="en-AU" sz="5400" b="1" i="1" dirty="0" smtClean="0">
                <a:solidFill>
                  <a:schemeClr val="bg1"/>
                </a:solidFill>
                <a:latin typeface="Lucida Calligraphy" pitchFamily="66" charset="0"/>
              </a:rPr>
              <a:t>Jesus, may your mother, Mary, pray</a:t>
            </a:r>
            <a:endParaRPr lang="en-AU" sz="5400" b="1" dirty="0" smtClean="0">
              <a:solidFill>
                <a:schemeClr val="bg1"/>
              </a:solidFill>
              <a:latin typeface="Lucida Calligraphy" pitchFamily="66" charset="0"/>
            </a:endParaRPr>
          </a:p>
          <a:p>
            <a:pPr algn="ctr" eaLnBrk="1" hangingPunct="1">
              <a:buFont typeface="Arial" charset="0"/>
              <a:buNone/>
            </a:pPr>
            <a:r>
              <a:rPr lang="en-AU" sz="5400" b="1" i="1" dirty="0" smtClean="0">
                <a:solidFill>
                  <a:schemeClr val="bg1"/>
                </a:solidFill>
                <a:latin typeface="Lucida Calligraphy" pitchFamily="66" charset="0"/>
              </a:rPr>
              <a:t>for us and guide us on our journey</a:t>
            </a:r>
            <a:endParaRPr lang="en-AU" sz="5400" b="1" dirty="0" smtClean="0">
              <a:solidFill>
                <a:schemeClr val="bg1"/>
              </a:solidFill>
              <a:latin typeface="Lucida Calligraphy" pitchFamily="66" charset="0"/>
            </a:endParaRPr>
          </a:p>
          <a:p>
            <a:pPr algn="ctr" eaLnBrk="1" hangingPunct="1">
              <a:buFont typeface="Arial" charset="0"/>
              <a:buNone/>
            </a:pPr>
            <a:r>
              <a:rPr lang="en-AU" sz="5400" b="1" i="1" dirty="0" smtClean="0">
                <a:solidFill>
                  <a:schemeClr val="bg1"/>
                </a:solidFill>
                <a:latin typeface="Lucida Calligraphy" pitchFamily="66" charset="0"/>
              </a:rPr>
              <a:t>home to you.</a:t>
            </a:r>
            <a:endParaRPr lang="en-AU" sz="5400" b="1" dirty="0" smtClean="0">
              <a:solidFill>
                <a:schemeClr val="bg1"/>
              </a:solidFill>
              <a:latin typeface="Lucida Calligraphy" pitchFamily="66" charset="0"/>
            </a:endParaRPr>
          </a:p>
          <a:p>
            <a:pPr eaLnBrk="1" hangingPunct="1">
              <a:buFont typeface="Arial" charset="0"/>
              <a:buNone/>
            </a:pPr>
            <a:endParaRPr lang="en-AU" dirty="0" smtClean="0"/>
          </a:p>
        </p:txBody>
      </p:sp>
    </p:spTree>
    <p:extLst>
      <p:ext uri="{BB962C8B-B14F-4D97-AF65-F5344CB8AC3E}">
        <p14:creationId xmlns:p14="http://schemas.microsoft.com/office/powerpoint/2010/main" val="3401803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a:solidFill>
            <a:schemeClr val="tx2">
              <a:lumMod val="60000"/>
              <a:lumOff val="40000"/>
            </a:schemeClr>
          </a:solidFill>
        </p:spPr>
        <p:txBody>
          <a:bodyPr/>
          <a:lstStyle/>
          <a:p>
            <a:pPr marL="0" indent="0" algn="ctr">
              <a:buNone/>
            </a:pPr>
            <a:endParaRPr lang="en-AU" b="1" dirty="0" smtClean="0">
              <a:latin typeface="Bradley Hand ITC" pitchFamily="66" charset="0"/>
            </a:endParaRPr>
          </a:p>
          <a:p>
            <a:pPr marL="0" indent="0" algn="ctr">
              <a:buNone/>
            </a:pPr>
            <a:r>
              <a:rPr lang="en-AU" sz="3600" b="1" dirty="0" smtClean="0">
                <a:solidFill>
                  <a:schemeClr val="bg1"/>
                </a:solidFill>
                <a:latin typeface="Bradley Hand ITC" pitchFamily="66" charset="0"/>
              </a:rPr>
              <a:t>Hail </a:t>
            </a:r>
            <a:r>
              <a:rPr lang="en-AU" sz="3600" b="1" dirty="0">
                <a:solidFill>
                  <a:schemeClr val="bg1"/>
                </a:solidFill>
                <a:latin typeface="Bradley Hand ITC" pitchFamily="66" charset="0"/>
              </a:rPr>
              <a:t>Mary, full of grace.</a:t>
            </a:r>
            <a:br>
              <a:rPr lang="en-AU" sz="3600" b="1" dirty="0">
                <a:solidFill>
                  <a:schemeClr val="bg1"/>
                </a:solidFill>
                <a:latin typeface="Bradley Hand ITC" pitchFamily="66" charset="0"/>
              </a:rPr>
            </a:br>
            <a:r>
              <a:rPr lang="en-AU" sz="3600" b="1" dirty="0">
                <a:solidFill>
                  <a:schemeClr val="bg1"/>
                </a:solidFill>
                <a:latin typeface="Bradley Hand ITC" pitchFamily="66" charset="0"/>
              </a:rPr>
              <a:t>Our Lord is with you.</a:t>
            </a:r>
            <a:br>
              <a:rPr lang="en-AU" sz="3600" b="1" dirty="0">
                <a:solidFill>
                  <a:schemeClr val="bg1"/>
                </a:solidFill>
                <a:latin typeface="Bradley Hand ITC" pitchFamily="66" charset="0"/>
              </a:rPr>
            </a:br>
            <a:r>
              <a:rPr lang="en-AU" sz="3600" b="1" dirty="0">
                <a:solidFill>
                  <a:schemeClr val="bg1"/>
                </a:solidFill>
                <a:latin typeface="Bradley Hand ITC" pitchFamily="66" charset="0"/>
              </a:rPr>
              <a:t>Blessed are you among women,</a:t>
            </a:r>
            <a:br>
              <a:rPr lang="en-AU" sz="3600" b="1" dirty="0">
                <a:solidFill>
                  <a:schemeClr val="bg1"/>
                </a:solidFill>
                <a:latin typeface="Bradley Hand ITC" pitchFamily="66" charset="0"/>
              </a:rPr>
            </a:br>
            <a:r>
              <a:rPr lang="en-AU" sz="3600" b="1" dirty="0">
                <a:solidFill>
                  <a:schemeClr val="bg1"/>
                </a:solidFill>
                <a:latin typeface="Bradley Hand ITC" pitchFamily="66" charset="0"/>
              </a:rPr>
              <a:t>and blessed is the fruit of your womb,</a:t>
            </a:r>
            <a:br>
              <a:rPr lang="en-AU" sz="3600" b="1" dirty="0">
                <a:solidFill>
                  <a:schemeClr val="bg1"/>
                </a:solidFill>
                <a:latin typeface="Bradley Hand ITC" pitchFamily="66" charset="0"/>
              </a:rPr>
            </a:br>
            <a:r>
              <a:rPr lang="en-AU" sz="3600" b="1" dirty="0">
                <a:solidFill>
                  <a:schemeClr val="bg1"/>
                </a:solidFill>
                <a:latin typeface="Bradley Hand ITC" pitchFamily="66" charset="0"/>
              </a:rPr>
              <a:t>Jesus.</a:t>
            </a:r>
            <a:br>
              <a:rPr lang="en-AU" sz="3600" b="1" dirty="0">
                <a:solidFill>
                  <a:schemeClr val="bg1"/>
                </a:solidFill>
                <a:latin typeface="Bradley Hand ITC" pitchFamily="66" charset="0"/>
              </a:rPr>
            </a:br>
            <a:r>
              <a:rPr lang="en-AU" sz="3600" b="1" dirty="0">
                <a:solidFill>
                  <a:schemeClr val="bg1"/>
                </a:solidFill>
                <a:latin typeface="Bradley Hand ITC" pitchFamily="66" charset="0"/>
              </a:rPr>
              <a:t>Holy Mary, Mother of God,</a:t>
            </a:r>
            <a:br>
              <a:rPr lang="en-AU" sz="3600" b="1" dirty="0">
                <a:solidFill>
                  <a:schemeClr val="bg1"/>
                </a:solidFill>
                <a:latin typeface="Bradley Hand ITC" pitchFamily="66" charset="0"/>
              </a:rPr>
            </a:br>
            <a:r>
              <a:rPr lang="en-AU" sz="3600" b="1" dirty="0">
                <a:solidFill>
                  <a:schemeClr val="bg1"/>
                </a:solidFill>
                <a:latin typeface="Bradley Hand ITC" pitchFamily="66" charset="0"/>
              </a:rPr>
              <a:t>pray for us sinners,</a:t>
            </a:r>
            <a:br>
              <a:rPr lang="en-AU" sz="3600" b="1" dirty="0">
                <a:solidFill>
                  <a:schemeClr val="bg1"/>
                </a:solidFill>
                <a:latin typeface="Bradley Hand ITC" pitchFamily="66" charset="0"/>
              </a:rPr>
            </a:br>
            <a:r>
              <a:rPr lang="en-AU" sz="3600" b="1" dirty="0">
                <a:solidFill>
                  <a:schemeClr val="bg1"/>
                </a:solidFill>
                <a:latin typeface="Bradley Hand ITC" pitchFamily="66" charset="0"/>
              </a:rPr>
              <a:t>now and at the hour of our death.</a:t>
            </a:r>
            <a:br>
              <a:rPr lang="en-AU" sz="3600" b="1" dirty="0">
                <a:solidFill>
                  <a:schemeClr val="bg1"/>
                </a:solidFill>
                <a:latin typeface="Bradley Hand ITC" pitchFamily="66" charset="0"/>
              </a:rPr>
            </a:br>
            <a:r>
              <a:rPr lang="en-AU" sz="3600" b="1" dirty="0">
                <a:solidFill>
                  <a:schemeClr val="bg1"/>
                </a:solidFill>
                <a:latin typeface="Bradley Hand ITC" pitchFamily="66" charset="0"/>
              </a:rPr>
              <a:t>Amen. </a:t>
            </a:r>
          </a:p>
          <a:p>
            <a:pPr marL="0" indent="0">
              <a:buNone/>
            </a:pPr>
            <a:endParaRPr lang="en-AU" dirty="0"/>
          </a:p>
        </p:txBody>
      </p:sp>
    </p:spTree>
    <p:extLst>
      <p:ext uri="{BB962C8B-B14F-4D97-AF65-F5344CB8AC3E}">
        <p14:creationId xmlns:p14="http://schemas.microsoft.com/office/powerpoint/2010/main" val="1497071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3074" name="Picture 2" descr="http://consecration.com/UserFiles/Image/kfc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15416"/>
            <a:ext cx="5409554" cy="6754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61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4071"/>
            <a:ext cx="9036496" cy="6747250"/>
          </a:xfrm>
        </p:spPr>
      </p:pic>
    </p:spTree>
    <p:extLst>
      <p:ext uri="{BB962C8B-B14F-4D97-AF65-F5344CB8AC3E}">
        <p14:creationId xmlns:p14="http://schemas.microsoft.com/office/powerpoint/2010/main" val="3452955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20" y="34795"/>
            <a:ext cx="9252520" cy="6823205"/>
          </a:xfrm>
        </p:spPr>
      </p:pic>
    </p:spTree>
    <p:extLst>
      <p:ext uri="{BB962C8B-B14F-4D97-AF65-F5344CB8AC3E}">
        <p14:creationId xmlns:p14="http://schemas.microsoft.com/office/powerpoint/2010/main" val="110709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a:solidFill>
            <a:schemeClr val="tx1"/>
          </a:solidFill>
        </p:spPr>
        <p:txBody>
          <a:bodyPr>
            <a:normAutofit/>
          </a:bodyPr>
          <a:lstStyle/>
          <a:p>
            <a:pPr marL="0" indent="0" algn="ctr">
              <a:buNone/>
            </a:pPr>
            <a:r>
              <a:rPr lang="en-AU" sz="8800" dirty="0" smtClean="0">
                <a:solidFill>
                  <a:schemeClr val="bg1"/>
                </a:solidFill>
              </a:rPr>
              <a:t>What do we actually know about Mary?</a:t>
            </a:r>
            <a:endParaRPr lang="en-AU" sz="8800" dirty="0">
              <a:solidFill>
                <a:schemeClr val="bg1"/>
              </a:solidFill>
            </a:endParaRPr>
          </a:p>
        </p:txBody>
      </p:sp>
    </p:spTree>
    <p:extLst>
      <p:ext uri="{BB962C8B-B14F-4D97-AF65-F5344CB8AC3E}">
        <p14:creationId xmlns:p14="http://schemas.microsoft.com/office/powerpoint/2010/main" val="267665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rtlCol="0">
            <a:normAutofit fontScale="90000"/>
          </a:bodyPr>
          <a:lstStyle/>
          <a:p>
            <a:pPr eaLnBrk="1" fontAlgn="auto" hangingPunct="1">
              <a:spcAft>
                <a:spcPts val="0"/>
              </a:spcAft>
              <a:defRPr/>
            </a:pPr>
            <a:r>
              <a:rPr lang="en-AU" sz="2700" b="1" dirty="0" smtClean="0"/>
              <a:t/>
            </a:r>
            <a:br>
              <a:rPr lang="en-AU" sz="2700" b="1" dirty="0" smtClean="0"/>
            </a:br>
            <a:r>
              <a:rPr lang="en-AU" sz="2700" b="1" dirty="0" smtClean="0"/>
              <a:t/>
            </a:r>
            <a:br>
              <a:rPr lang="en-AU" sz="2700" b="1" dirty="0" smtClean="0"/>
            </a:br>
            <a:endParaRPr lang="en-AU" dirty="0" smtClean="0"/>
          </a:p>
        </p:txBody>
      </p:sp>
      <p:sp>
        <p:nvSpPr>
          <p:cNvPr id="2051" name="Content Placeholder 2"/>
          <p:cNvSpPr>
            <a:spLocks noGrp="1"/>
          </p:cNvSpPr>
          <p:nvPr>
            <p:ph idx="1"/>
          </p:nvPr>
        </p:nvSpPr>
        <p:spPr>
          <a:xfrm>
            <a:off x="0" y="1412875"/>
            <a:ext cx="9143999" cy="5445125"/>
          </a:xfrm>
          <a:solidFill>
            <a:schemeClr val="tx1"/>
          </a:solidFill>
        </p:spPr>
        <p:txBody>
          <a:bodyPr/>
          <a:lstStyle/>
          <a:p>
            <a:pPr marL="0" indent="0" algn="r">
              <a:buNone/>
            </a:pPr>
            <a:r>
              <a:rPr lang="en-AU" b="1" dirty="0">
                <a:solidFill>
                  <a:schemeClr val="bg1"/>
                </a:solidFill>
              </a:rPr>
              <a:t> </a:t>
            </a:r>
            <a:r>
              <a:rPr lang="en-AU" b="1" dirty="0" smtClean="0">
                <a:solidFill>
                  <a:schemeClr val="bg1"/>
                </a:solidFill>
              </a:rPr>
              <a:t>                                       </a:t>
            </a:r>
            <a:r>
              <a:rPr lang="en-AU" sz="4800" b="1" dirty="0" smtClean="0">
                <a:solidFill>
                  <a:schemeClr val="bg1"/>
                </a:solidFill>
              </a:rPr>
              <a:t>Mary </a:t>
            </a:r>
            <a:r>
              <a:rPr lang="en-AU" sz="4800" b="1" dirty="0">
                <a:solidFill>
                  <a:schemeClr val="bg1"/>
                </a:solidFill>
              </a:rPr>
              <a:t>was a young Jewish woman who </a:t>
            </a:r>
            <a:endParaRPr lang="en-AU" sz="4800" b="1" dirty="0" smtClean="0">
              <a:solidFill>
                <a:schemeClr val="bg1"/>
              </a:solidFill>
            </a:endParaRPr>
          </a:p>
          <a:p>
            <a:pPr marL="0" indent="0" algn="r">
              <a:buNone/>
            </a:pPr>
            <a:r>
              <a:rPr lang="en-AU" sz="4800" b="1" dirty="0" smtClean="0">
                <a:solidFill>
                  <a:schemeClr val="bg1"/>
                </a:solidFill>
              </a:rPr>
              <a:t>lived </a:t>
            </a:r>
            <a:r>
              <a:rPr lang="en-AU" sz="4800" b="1" dirty="0">
                <a:solidFill>
                  <a:schemeClr val="bg1"/>
                </a:solidFill>
              </a:rPr>
              <a:t>in </a:t>
            </a:r>
            <a:r>
              <a:rPr lang="en-AU" sz="4800" b="1" dirty="0" smtClean="0">
                <a:solidFill>
                  <a:schemeClr val="bg1"/>
                </a:solidFill>
              </a:rPr>
              <a:t>Nazareth</a:t>
            </a:r>
          </a:p>
          <a:p>
            <a:pPr marL="0" indent="0" algn="r">
              <a:buNone/>
            </a:pPr>
            <a:r>
              <a:rPr lang="en-AU" sz="4800" b="1" dirty="0" smtClean="0">
                <a:solidFill>
                  <a:schemeClr val="bg1"/>
                </a:solidFill>
              </a:rPr>
              <a:t> </a:t>
            </a:r>
            <a:r>
              <a:rPr lang="en-AU" sz="4800" b="1" dirty="0">
                <a:solidFill>
                  <a:schemeClr val="bg1"/>
                </a:solidFill>
              </a:rPr>
              <a:t>in what</a:t>
            </a:r>
            <a:br>
              <a:rPr lang="en-AU" sz="4800" b="1" dirty="0">
                <a:solidFill>
                  <a:schemeClr val="bg1"/>
                </a:solidFill>
              </a:rPr>
            </a:br>
            <a:r>
              <a:rPr lang="en-AU" sz="4800" b="1" dirty="0">
                <a:solidFill>
                  <a:schemeClr val="bg1"/>
                </a:solidFill>
              </a:rPr>
              <a:t>is now Israel</a:t>
            </a:r>
            <a:r>
              <a:rPr lang="en-AU" sz="4800" dirty="0"/>
              <a:t/>
            </a:r>
            <a:br>
              <a:rPr lang="en-AU" sz="4800" dirty="0"/>
            </a:br>
            <a:r>
              <a:rPr lang="en-AU" dirty="0" smtClean="0"/>
              <a:t>    </a:t>
            </a:r>
          </a:p>
        </p:txBody>
      </p:sp>
      <p:pic>
        <p:nvPicPr>
          <p:cNvPr id="2052" name="Picture 4" descr="http://www.drshirley.org/geog/map20_Isra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19" y="617956"/>
            <a:ext cx="3348037"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a:off x="-252536" y="2060848"/>
            <a:ext cx="1763911" cy="719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Tree>
    <p:extLst>
      <p:ext uri="{BB962C8B-B14F-4D97-AF65-F5344CB8AC3E}">
        <p14:creationId xmlns:p14="http://schemas.microsoft.com/office/powerpoint/2010/main" val="336794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99392"/>
            <a:ext cx="9144000" cy="2728292"/>
          </a:xfrm>
        </p:spPr>
        <p:txBody>
          <a:bodyPr>
            <a:normAutofit/>
          </a:bodyPr>
          <a:lstStyle/>
          <a:p>
            <a:pPr eaLnBrk="1" hangingPunct="1"/>
            <a:r>
              <a:rPr lang="en-AU" sz="2000" dirty="0" smtClean="0"/>
              <a:t/>
            </a:r>
            <a:br>
              <a:rPr lang="en-AU" sz="2000" dirty="0" smtClean="0"/>
            </a:br>
            <a:r>
              <a:rPr lang="en-AU" sz="4000" b="1" dirty="0" smtClean="0"/>
              <a:t> </a:t>
            </a:r>
            <a:r>
              <a:rPr lang="en-AU" sz="4000" b="1" dirty="0" smtClean="0"/>
              <a:t>Mary’s parents </a:t>
            </a:r>
            <a:r>
              <a:rPr lang="en-AU" sz="4000" b="1" dirty="0" smtClean="0"/>
              <a:t>are </a:t>
            </a:r>
            <a:r>
              <a:rPr lang="en-AU" sz="4000" b="1" i="1" dirty="0" smtClean="0"/>
              <a:t>Anne and Joachim</a:t>
            </a:r>
            <a:r>
              <a:rPr lang="en-AU" sz="4000" b="1" dirty="0" smtClean="0"/>
              <a:t>.. </a:t>
            </a:r>
            <a:endParaRPr lang="en-AU" sz="4000" dirty="0" smtClean="0"/>
          </a:p>
        </p:txBody>
      </p:sp>
      <p:sp>
        <p:nvSpPr>
          <p:cNvPr id="3075" name="Content Placeholder 2"/>
          <p:cNvSpPr>
            <a:spLocks noGrp="1"/>
          </p:cNvSpPr>
          <p:nvPr>
            <p:ph idx="1"/>
          </p:nvPr>
        </p:nvSpPr>
        <p:spPr>
          <a:xfrm>
            <a:off x="0" y="2636838"/>
            <a:ext cx="9144000" cy="4221162"/>
          </a:xfrm>
          <a:solidFill>
            <a:schemeClr val="tx1"/>
          </a:solidFill>
        </p:spPr>
        <p:txBody>
          <a:bodyPr/>
          <a:lstStyle/>
          <a:p>
            <a:pPr eaLnBrk="1" hangingPunct="1"/>
            <a:endParaRPr lang="en-AU" dirty="0" smtClean="0"/>
          </a:p>
        </p:txBody>
      </p:sp>
      <p:pic>
        <p:nvPicPr>
          <p:cNvPr id="3076" name="Picture 2" descr="http://www.saintgeo.com/saint-a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2628900"/>
            <a:ext cx="36734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26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7504" y="116631"/>
            <a:ext cx="9036496" cy="1916099"/>
          </a:xfrm>
        </p:spPr>
        <p:txBody>
          <a:bodyPr>
            <a:normAutofit/>
          </a:bodyPr>
          <a:lstStyle/>
          <a:p>
            <a:pPr algn="l" eaLnBrk="1" hangingPunct="1"/>
            <a:r>
              <a:rPr lang="en-AU" sz="3200" b="1" dirty="0" smtClean="0"/>
              <a:t>Mary was probably a peasant. Life in a rural village </a:t>
            </a:r>
            <a:r>
              <a:rPr lang="en-AU" sz="3200" b="1" dirty="0" smtClean="0"/>
              <a:t/>
            </a:r>
            <a:br>
              <a:rPr lang="en-AU" sz="3200" b="1" dirty="0" smtClean="0"/>
            </a:br>
            <a:r>
              <a:rPr lang="en-AU" sz="3200" b="1" dirty="0" smtClean="0"/>
              <a:t>would </a:t>
            </a:r>
            <a:r>
              <a:rPr lang="en-AU" sz="3200" b="1" dirty="0" smtClean="0"/>
              <a:t>have been filled with hard </a:t>
            </a:r>
            <a:r>
              <a:rPr lang="en-AU" sz="3200" b="1" dirty="0" smtClean="0"/>
              <a:t>work in caring for the home. </a:t>
            </a:r>
            <a:r>
              <a:rPr lang="en-AU" sz="3200" b="1" dirty="0" smtClean="0"/>
              <a:t>Woman were not </a:t>
            </a:r>
            <a:r>
              <a:rPr lang="en-AU" sz="3200" b="1" dirty="0" smtClean="0"/>
              <a:t>educated</a:t>
            </a:r>
            <a:r>
              <a:rPr lang="en-AU" sz="2800" b="1" dirty="0" smtClean="0"/>
              <a:t>.</a:t>
            </a:r>
            <a:endParaRPr lang="en-AU" sz="2800" b="1" dirty="0" smtClean="0"/>
          </a:p>
        </p:txBody>
      </p:sp>
      <p:sp>
        <p:nvSpPr>
          <p:cNvPr id="4099" name="Content Placeholder 2"/>
          <p:cNvSpPr>
            <a:spLocks noGrp="1"/>
          </p:cNvSpPr>
          <p:nvPr>
            <p:ph idx="1"/>
          </p:nvPr>
        </p:nvSpPr>
        <p:spPr>
          <a:xfrm>
            <a:off x="468313" y="2349500"/>
            <a:ext cx="8229600" cy="4884738"/>
          </a:xfrm>
        </p:spPr>
        <p:txBody>
          <a:bodyPr/>
          <a:lstStyle/>
          <a:p>
            <a:pPr eaLnBrk="1" hangingPunct="1"/>
            <a:endParaRPr lang="en-AU" smtClean="0"/>
          </a:p>
        </p:txBody>
      </p:sp>
      <p:pic>
        <p:nvPicPr>
          <p:cNvPr id="4100" name="Picture 2" descr="http://www.uwic.ac.uk/ICRC/issue010/articles/07image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032731"/>
            <a:ext cx="6919970" cy="479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171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23204</TotalTime>
  <Words>329</Words>
  <Application>Microsoft Office PowerPoint</Application>
  <PresentationFormat>On-screen Show (4:3)</PresentationFormat>
  <Paragraphs>56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There are many images of Mary as a new mother with Jesus</vt:lpstr>
      <vt:lpstr>Over the centuries artists have drawn painted and sculptured Mary and Jesus in many different forms</vt:lpstr>
      <vt:lpstr>PowerPoint Presentation</vt:lpstr>
      <vt:lpstr>PowerPoint Presentation</vt:lpstr>
      <vt:lpstr>PowerPoint Presentation</vt:lpstr>
      <vt:lpstr>  </vt:lpstr>
      <vt:lpstr>  Mary’s parents are Anne and Joachim.. </vt:lpstr>
      <vt:lpstr>Mary was probably a peasant. Life in a rural village  would have been filled with hard work in caring for the home. Woman were not educated.</vt:lpstr>
      <vt:lpstr>               Mary was living in the town of Nazareth when she received a very special visitor. God’s messenger, the angel Gabriel,  came to Mary! Gabriel said,  “Hail, favoured one! The Lord is with you.  God has found favour with  you.  You will be the mother  of Jesus, the Son of the  Most  High.” Mary responded by  saying yes! </vt:lpstr>
      <vt:lpstr>  Mary’s cousin Elizabeth was also going to have a baby.   Mary went on a difficult journey to see her. Elizabeth’s son would grow up to be John the Baptist,  .  As soon as Elizabeth heard Mary’s voice, she cried out, “Most blessed are you among  women and blessed is the fruit of your womb!” Elizabeth called </vt:lpstr>
      <vt:lpstr> Joseph and Mary were married  and when  it came time to have the baby  they travelled to Bethlehem</vt:lpstr>
      <vt:lpstr>Jesus was born in a stable.  Mary wrapped him in warm clothes and laid him in a manger.</vt:lpstr>
      <vt:lpstr>King Herod heard  that a child had been born  to a Jewish couple from the family of David.  Herod was worried that this new king would challenge his authority. Because Herod couldn’t find Jesus, he ordered that all boys two years old and younger be killed. </vt:lpstr>
      <vt:lpstr>An angel of God appeared to Joseph in a dream and  warned him of what was happening.  The Holy Family escaped to Egypt. </vt:lpstr>
      <vt:lpstr>Mary, Joseph and Jesus stayed in Egypt until Herod died. And they returned to Nazareth</vt:lpstr>
      <vt:lpstr>PowerPoint Presentation</vt:lpstr>
      <vt:lpstr>   When Jesus was 12 years old, Mary and Joseph travelled with him to the holy city of Jerusalem for Passover. On their way back to Nazareth they discovered that he was missing. They returned to Jerusalem to look for him, and after three days they found him in the Temple. </vt:lpstr>
      <vt:lpstr>PowerPoint Presentation</vt:lpstr>
      <vt:lpstr>PowerPoint Presentation</vt:lpstr>
      <vt:lpstr>                  Jesus’ public ministry begins with a miracle at the wedding of friends. In the course of the celebration, the hosts began to run out of wine. Mary, knowing the hosts would be embarrassed in front of their guests, tells Jesus, “They have no wine.” Jesus says “Woman, how does your concern affect me? My hour has not yet come.” But Mary knew the good in Jesus’ heart and his love for others would not let their friends be embarrassed. So she told the servants, “Do whatever he tells you.” Jesus asked for jars filled with water and then changed the water into wine. </vt:lpstr>
      <vt:lpstr>PowerPoint Presentation</vt:lpstr>
      <vt:lpstr>John’s gospel tells us that Mary was at he  foot of the cross when Jesus was crucified  and died. Before he died, Jesus saw his mother with the disciple John, whom he loved. He asked Mary to watch over John as a mother. Then Jesus asked the disciple to take care of his mother, and “from that hour the disciple took her into his home.” </vt:lpstr>
      <vt:lpstr>There are many images of Mary at the Cross </vt:lpstr>
      <vt:lpstr>Mary Knew what it was to go  through difficult times.  When times are difficult for you, she can be turned to in prayer</vt:lpstr>
      <vt:lpstr>Assumption Through Church tradition, we believe that when Mary’s life on earth was complete, she was assumed, or taken, body and soul into heaven.</vt:lpstr>
      <vt:lpstr>PowerPoint Presentation</vt:lpstr>
      <vt:lpstr>PowerPoint Presentation</vt:lpstr>
      <vt:lpstr>MAY IS THE MONTH OF MARY</vt:lpstr>
      <vt:lpstr>PowerPoint Presentation</vt:lpstr>
      <vt:lpstr>PowerPoint Presentation</vt:lpstr>
      <vt:lpstr>PowerPoint Presentation</vt:lpstr>
      <vt:lpstr>PowerPoint Presentation</vt:lpstr>
      <vt:lpstr>PowerPoint Presentation</vt:lpstr>
      <vt:lpstr>PowerPoint Presentation</vt:lpstr>
    </vt:vector>
  </TitlesOfParts>
  <Company>bce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droache</dc:creator>
  <cp:lastModifiedBy>Helen McNamara</cp:lastModifiedBy>
  <cp:revision>15</cp:revision>
  <dcterms:created xsi:type="dcterms:W3CDTF">2011-04-01T06:36:30Z</dcterms:created>
  <dcterms:modified xsi:type="dcterms:W3CDTF">2013-04-28T19:17:21Z</dcterms:modified>
</cp:coreProperties>
</file>